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8" r:id="rId7"/>
    <p:sldId id="260" r:id="rId8"/>
    <p:sldId id="261" r:id="rId9"/>
    <p:sldId id="262" r:id="rId10"/>
    <p:sldId id="257"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301" r:id="rId25"/>
    <p:sldId id="302" r:id="rId26"/>
    <p:sldId id="276" r:id="rId27"/>
    <p:sldId id="277" r:id="rId28"/>
    <p:sldId id="278" r:id="rId29"/>
    <p:sldId id="279"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272"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1683A03-D76D-4F57-80F0-723EC96EF3BC}" type="datetimeFigureOut">
              <a:rPr lang="en-AU" smtClean="0"/>
              <a:t>2/05/2019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207014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1683A03-D76D-4F57-80F0-723EC96EF3BC}" type="datetimeFigureOut">
              <a:rPr lang="en-AU" smtClean="0"/>
              <a:t>2/05/2019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319111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1683A03-D76D-4F57-80F0-723EC96EF3BC}" type="datetimeFigureOut">
              <a:rPr lang="en-AU" smtClean="0"/>
              <a:t>2/05/2019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3587675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34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167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1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740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20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5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755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7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1683A03-D76D-4F57-80F0-723EC96EF3BC}" type="datetimeFigureOut">
              <a:rPr lang="en-AU" smtClean="0"/>
              <a:t>2/05/2019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4008016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579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35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379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591872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42686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145929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299963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42717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50053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26187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683A03-D76D-4F57-80F0-723EC96EF3BC}" type="datetimeFigureOut">
              <a:rPr lang="en-AU" smtClean="0"/>
              <a:t>2/05/2019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2786496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01763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56401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93132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448284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634E253-4CB5-46BB-A772-BFD1C66B4DA1}" type="datetimeFigureOut">
              <a:rPr lang="en-AU"/>
              <a:pPr>
                <a:defRPr/>
              </a:pPr>
              <a:t>2/05/2019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DA4CCEA5-25BF-4655-896A-C5B6434E6292}" type="slidenum">
              <a:rPr lang="en-AU"/>
              <a:pPr>
                <a:defRPr/>
              </a:pPr>
              <a:t>‹#›</a:t>
            </a:fld>
            <a:endParaRPr lang="en-AU"/>
          </a:p>
        </p:txBody>
      </p:sp>
    </p:spTree>
    <p:extLst>
      <p:ext uri="{BB962C8B-B14F-4D97-AF65-F5344CB8AC3E}">
        <p14:creationId xmlns:p14="http://schemas.microsoft.com/office/powerpoint/2010/main" val="71546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E3E3C1D-93EF-4AF3-86D6-B553BB02257C}" type="datetimeFigureOut">
              <a:rPr lang="en-AU"/>
              <a:pPr>
                <a:defRPr/>
              </a:pPr>
              <a:t>2/05/2019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B0FB128-C0CF-40E6-A657-7B6749A04E8D}" type="slidenum">
              <a:rPr lang="en-AU"/>
              <a:pPr>
                <a:defRPr/>
              </a:pPr>
              <a:t>‹#›</a:t>
            </a:fld>
            <a:endParaRPr lang="en-AU"/>
          </a:p>
        </p:txBody>
      </p:sp>
    </p:spTree>
    <p:extLst>
      <p:ext uri="{BB962C8B-B14F-4D97-AF65-F5344CB8AC3E}">
        <p14:creationId xmlns:p14="http://schemas.microsoft.com/office/powerpoint/2010/main" val="278669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42FCC47-E82F-4337-A14A-888D552DAFFA}" type="datetimeFigureOut">
              <a:rPr lang="en-AU"/>
              <a:pPr>
                <a:defRPr/>
              </a:pPr>
              <a:t>2/05/2019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039126-2932-4EAD-99C5-37F8345E914D}" type="slidenum">
              <a:rPr lang="en-AU"/>
              <a:pPr>
                <a:defRPr/>
              </a:pPr>
              <a:t>‹#›</a:t>
            </a:fld>
            <a:endParaRPr lang="en-AU"/>
          </a:p>
        </p:txBody>
      </p:sp>
    </p:spTree>
    <p:extLst>
      <p:ext uri="{BB962C8B-B14F-4D97-AF65-F5344CB8AC3E}">
        <p14:creationId xmlns:p14="http://schemas.microsoft.com/office/powerpoint/2010/main" val="3785720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2109924-8365-4BDD-9CC7-8D8CC48B4F67}" type="datetimeFigureOut">
              <a:rPr lang="en-AU"/>
              <a:pPr>
                <a:defRPr/>
              </a:pPr>
              <a:t>2/05/2019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C6DD17C-AFBD-4424-8393-00D927B931C1}" type="slidenum">
              <a:rPr lang="en-AU"/>
              <a:pPr>
                <a:defRPr/>
              </a:pPr>
              <a:t>‹#›</a:t>
            </a:fld>
            <a:endParaRPr lang="en-AU"/>
          </a:p>
        </p:txBody>
      </p:sp>
    </p:spTree>
    <p:extLst>
      <p:ext uri="{BB962C8B-B14F-4D97-AF65-F5344CB8AC3E}">
        <p14:creationId xmlns:p14="http://schemas.microsoft.com/office/powerpoint/2010/main" val="2644220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494E52F-D2C2-4EED-BA68-4A8A559F3419}" type="datetimeFigureOut">
              <a:rPr lang="en-AU"/>
              <a:pPr>
                <a:defRPr/>
              </a:pPr>
              <a:t>2/05/2019</a:t>
            </a:fld>
            <a:endParaRPr lang="en-A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1C735BE-2474-44FD-BEE0-8BD0C3766884}" type="slidenum">
              <a:rPr lang="en-AU"/>
              <a:pPr>
                <a:defRPr/>
              </a:pPr>
              <a:t>‹#›</a:t>
            </a:fld>
            <a:endParaRPr lang="en-AU"/>
          </a:p>
        </p:txBody>
      </p:sp>
    </p:spTree>
    <p:extLst>
      <p:ext uri="{BB962C8B-B14F-4D97-AF65-F5344CB8AC3E}">
        <p14:creationId xmlns:p14="http://schemas.microsoft.com/office/powerpoint/2010/main" val="374848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8474247-8541-48EA-8088-854E73A0ADBD}" type="datetimeFigureOut">
              <a:rPr lang="en-AU"/>
              <a:pPr>
                <a:defRPr/>
              </a:pPr>
              <a:t>2/05/2019</a:t>
            </a:fld>
            <a:endParaRPr lang="en-A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4AE60D7-53DC-4170-8E6B-BCF77EF1A1F5}" type="slidenum">
              <a:rPr lang="en-AU"/>
              <a:pPr>
                <a:defRPr/>
              </a:pPr>
              <a:t>‹#›</a:t>
            </a:fld>
            <a:endParaRPr lang="en-AU"/>
          </a:p>
        </p:txBody>
      </p:sp>
    </p:spTree>
    <p:extLst>
      <p:ext uri="{BB962C8B-B14F-4D97-AF65-F5344CB8AC3E}">
        <p14:creationId xmlns:p14="http://schemas.microsoft.com/office/powerpoint/2010/main" val="428762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1683A03-D76D-4F57-80F0-723EC96EF3BC}" type="datetimeFigureOut">
              <a:rPr lang="en-AU" smtClean="0"/>
              <a:t>2/05/2019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236230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9A64CE5-D00F-42F6-B35F-079CB3920FEB}" type="datetimeFigureOut">
              <a:rPr lang="en-AU"/>
              <a:pPr>
                <a:defRPr/>
              </a:pPr>
              <a:t>2/05/2019</a:t>
            </a:fld>
            <a:endParaRPr lang="en-A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E7D7BD7-26A7-42F5-858A-8C379118390A}" type="slidenum">
              <a:rPr lang="en-AU"/>
              <a:pPr>
                <a:defRPr/>
              </a:pPr>
              <a:t>‹#›</a:t>
            </a:fld>
            <a:endParaRPr lang="en-AU"/>
          </a:p>
        </p:txBody>
      </p:sp>
    </p:spTree>
    <p:extLst>
      <p:ext uri="{BB962C8B-B14F-4D97-AF65-F5344CB8AC3E}">
        <p14:creationId xmlns:p14="http://schemas.microsoft.com/office/powerpoint/2010/main" val="661412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2EB1266-7593-494C-BDC1-634F3D0DC45D}" type="datetimeFigureOut">
              <a:rPr lang="en-AU"/>
              <a:pPr>
                <a:defRPr/>
              </a:pPr>
              <a:t>2/05/2019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0891401-10A9-4546-9327-ADB95338A99B}" type="slidenum">
              <a:rPr lang="en-AU"/>
              <a:pPr>
                <a:defRPr/>
              </a:pPr>
              <a:t>‹#›</a:t>
            </a:fld>
            <a:endParaRPr lang="en-AU"/>
          </a:p>
        </p:txBody>
      </p:sp>
    </p:spTree>
    <p:extLst>
      <p:ext uri="{BB962C8B-B14F-4D97-AF65-F5344CB8AC3E}">
        <p14:creationId xmlns:p14="http://schemas.microsoft.com/office/powerpoint/2010/main" val="1502492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CF29AE9-8638-4F2D-9EC1-BD9C25EA3FF3}" type="datetimeFigureOut">
              <a:rPr lang="en-AU"/>
              <a:pPr>
                <a:defRPr/>
              </a:pPr>
              <a:t>2/05/2019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213BC8F-3F92-4F96-87C5-2F72ADF46B6C}" type="slidenum">
              <a:rPr lang="en-AU"/>
              <a:pPr>
                <a:defRPr/>
              </a:pPr>
              <a:t>‹#›</a:t>
            </a:fld>
            <a:endParaRPr lang="en-AU"/>
          </a:p>
        </p:txBody>
      </p:sp>
    </p:spTree>
    <p:extLst>
      <p:ext uri="{BB962C8B-B14F-4D97-AF65-F5344CB8AC3E}">
        <p14:creationId xmlns:p14="http://schemas.microsoft.com/office/powerpoint/2010/main" val="2566694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568D120-A1FE-4570-86DB-3670EB670E0D}" type="datetimeFigureOut">
              <a:rPr lang="en-AU"/>
              <a:pPr>
                <a:defRPr/>
              </a:pPr>
              <a:t>2/05/2019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F18B17A-EFFA-4B70-8E52-E847FE2A35BF}" type="slidenum">
              <a:rPr lang="en-AU"/>
              <a:pPr>
                <a:defRPr/>
              </a:pPr>
              <a:t>‹#›</a:t>
            </a:fld>
            <a:endParaRPr lang="en-AU"/>
          </a:p>
        </p:txBody>
      </p:sp>
    </p:spTree>
    <p:extLst>
      <p:ext uri="{BB962C8B-B14F-4D97-AF65-F5344CB8AC3E}">
        <p14:creationId xmlns:p14="http://schemas.microsoft.com/office/powerpoint/2010/main" val="2797499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7948622E-9975-4ADF-BF9D-8285F3E045F4}" type="datetimeFigureOut">
              <a:rPr lang="en-AU"/>
              <a:pPr>
                <a:defRPr/>
              </a:pPr>
              <a:t>2/05/2019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21BBF47B-FB2A-409A-A8E2-1DBB7CA09886}" type="slidenum">
              <a:rPr lang="en-AU"/>
              <a:pPr>
                <a:defRPr/>
              </a:pPr>
              <a:t>‹#›</a:t>
            </a:fld>
            <a:endParaRPr lang="en-AU"/>
          </a:p>
        </p:txBody>
      </p:sp>
    </p:spTree>
    <p:extLst>
      <p:ext uri="{BB962C8B-B14F-4D97-AF65-F5344CB8AC3E}">
        <p14:creationId xmlns:p14="http://schemas.microsoft.com/office/powerpoint/2010/main" val="3234281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EBE6DC0-B901-422E-9E8F-D771A05D59E9}"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BF7B297-00A8-4BFE-B045-F48D87D586BB}" type="slidenum">
              <a:rPr lang="en-US"/>
              <a:pPr>
                <a:defRPr/>
              </a:pPr>
              <a:t>‹#›</a:t>
            </a:fld>
            <a:endParaRPr lang="en-US"/>
          </a:p>
        </p:txBody>
      </p:sp>
    </p:spTree>
    <p:extLst>
      <p:ext uri="{BB962C8B-B14F-4D97-AF65-F5344CB8AC3E}">
        <p14:creationId xmlns:p14="http://schemas.microsoft.com/office/powerpoint/2010/main" val="3390945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CBD4D265-7354-4DD0-BCBB-A151E5BC4F6C}"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3DA6C15-2898-43FF-B0B1-CD321AFA7D46}" type="slidenum">
              <a:rPr lang="en-US"/>
              <a:pPr>
                <a:defRPr/>
              </a:pPr>
              <a:t>‹#›</a:t>
            </a:fld>
            <a:endParaRPr lang="en-US"/>
          </a:p>
        </p:txBody>
      </p:sp>
    </p:spTree>
    <p:extLst>
      <p:ext uri="{BB962C8B-B14F-4D97-AF65-F5344CB8AC3E}">
        <p14:creationId xmlns:p14="http://schemas.microsoft.com/office/powerpoint/2010/main" val="265218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3760D9F-36DA-4F31-B149-6F2A408E07E0}"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6B7B9FF-962F-434E-86C9-7E399511D8B7}" type="slidenum">
              <a:rPr lang="en-US"/>
              <a:pPr>
                <a:defRPr/>
              </a:pPr>
              <a:t>‹#›</a:t>
            </a:fld>
            <a:endParaRPr lang="en-US"/>
          </a:p>
        </p:txBody>
      </p:sp>
    </p:spTree>
    <p:extLst>
      <p:ext uri="{BB962C8B-B14F-4D97-AF65-F5344CB8AC3E}">
        <p14:creationId xmlns:p14="http://schemas.microsoft.com/office/powerpoint/2010/main" val="67118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DA16BBBB-525A-4F52-8748-4CEAA8105D8B}"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E300180-8DC4-47A8-87CC-80A1C1406338}" type="slidenum">
              <a:rPr lang="en-US"/>
              <a:pPr>
                <a:defRPr/>
              </a:pPr>
              <a:t>‹#›</a:t>
            </a:fld>
            <a:endParaRPr lang="en-US"/>
          </a:p>
        </p:txBody>
      </p:sp>
    </p:spTree>
    <p:extLst>
      <p:ext uri="{BB962C8B-B14F-4D97-AF65-F5344CB8AC3E}">
        <p14:creationId xmlns:p14="http://schemas.microsoft.com/office/powerpoint/2010/main" val="2885945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1C5115F-5546-44F0-B2C5-4B8127DE16EC}" type="datetimeFigureOut">
              <a:rPr lang="en-US"/>
              <a:pPr>
                <a:defRPr/>
              </a:pPr>
              <a:t>5/2/2019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9DAC141-B3C9-42FB-A89D-6078F35A366A}" type="slidenum">
              <a:rPr lang="en-US"/>
              <a:pPr>
                <a:defRPr/>
              </a:pPr>
              <a:t>‹#›</a:t>
            </a:fld>
            <a:endParaRPr lang="en-US"/>
          </a:p>
        </p:txBody>
      </p:sp>
    </p:spTree>
    <p:extLst>
      <p:ext uri="{BB962C8B-B14F-4D97-AF65-F5344CB8AC3E}">
        <p14:creationId xmlns:p14="http://schemas.microsoft.com/office/powerpoint/2010/main" val="417119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1683A03-D76D-4F57-80F0-723EC96EF3BC}" type="datetimeFigureOut">
              <a:rPr lang="en-AU" smtClean="0"/>
              <a:t>2/05/2019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3717935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C72B754-C04C-45C9-BF74-1A98E34DBEDC}" type="datetimeFigureOut">
              <a:rPr lang="en-US"/>
              <a:pPr>
                <a:defRPr/>
              </a:pPr>
              <a:t>5/2/2019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272F93C-1AE1-49BA-859B-F23B2163B0B1}" type="slidenum">
              <a:rPr lang="en-US"/>
              <a:pPr>
                <a:defRPr/>
              </a:pPr>
              <a:t>‹#›</a:t>
            </a:fld>
            <a:endParaRPr lang="en-US"/>
          </a:p>
        </p:txBody>
      </p:sp>
    </p:spTree>
    <p:extLst>
      <p:ext uri="{BB962C8B-B14F-4D97-AF65-F5344CB8AC3E}">
        <p14:creationId xmlns:p14="http://schemas.microsoft.com/office/powerpoint/2010/main" val="42060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E622253-A2FD-471F-83F2-4FBD811D03B2}" type="datetimeFigureOut">
              <a:rPr lang="en-US"/>
              <a:pPr>
                <a:defRPr/>
              </a:pPr>
              <a:t>5/2/2019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CE5D255-BC1D-4898-A372-D7AE90F18850}" type="slidenum">
              <a:rPr lang="en-US"/>
              <a:pPr>
                <a:defRPr/>
              </a:pPr>
              <a:t>‹#›</a:t>
            </a:fld>
            <a:endParaRPr lang="en-US"/>
          </a:p>
        </p:txBody>
      </p:sp>
    </p:spTree>
    <p:extLst>
      <p:ext uri="{BB962C8B-B14F-4D97-AF65-F5344CB8AC3E}">
        <p14:creationId xmlns:p14="http://schemas.microsoft.com/office/powerpoint/2010/main" val="3000197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18A91E6-DD77-4D1E-A74B-5BAB5C194C1D}"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69CC2CD4-3D77-43E9-823D-54FC462A1B85}" type="slidenum">
              <a:rPr lang="en-US"/>
              <a:pPr>
                <a:defRPr/>
              </a:pPr>
              <a:t>‹#›</a:t>
            </a:fld>
            <a:endParaRPr lang="en-US"/>
          </a:p>
        </p:txBody>
      </p:sp>
    </p:spTree>
    <p:extLst>
      <p:ext uri="{BB962C8B-B14F-4D97-AF65-F5344CB8AC3E}">
        <p14:creationId xmlns:p14="http://schemas.microsoft.com/office/powerpoint/2010/main" val="1819638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9CBEF2F-2C43-4026-8F3A-132DA4152679}" type="datetimeFigureOut">
              <a:rPr lang="en-US"/>
              <a:pPr>
                <a:defRPr/>
              </a:pPr>
              <a:t>5/2/2019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7394BC-C2BB-4F90-A0AA-B5144B370555}" type="slidenum">
              <a:rPr lang="en-US"/>
              <a:pPr>
                <a:defRPr/>
              </a:pPr>
              <a:t>‹#›</a:t>
            </a:fld>
            <a:endParaRPr lang="en-US"/>
          </a:p>
        </p:txBody>
      </p:sp>
    </p:spTree>
    <p:extLst>
      <p:ext uri="{BB962C8B-B14F-4D97-AF65-F5344CB8AC3E}">
        <p14:creationId xmlns:p14="http://schemas.microsoft.com/office/powerpoint/2010/main" val="926403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7EBF8A7-757F-417C-8774-7518F4FE573F}"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022F185-1CCF-4C49-971A-97543BE04869}" type="slidenum">
              <a:rPr lang="en-US"/>
              <a:pPr>
                <a:defRPr/>
              </a:pPr>
              <a:t>‹#›</a:t>
            </a:fld>
            <a:endParaRPr lang="en-US"/>
          </a:p>
        </p:txBody>
      </p:sp>
    </p:spTree>
    <p:extLst>
      <p:ext uri="{BB962C8B-B14F-4D97-AF65-F5344CB8AC3E}">
        <p14:creationId xmlns:p14="http://schemas.microsoft.com/office/powerpoint/2010/main" val="3978258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6E45915-EFDA-40C1-9E8E-C29473530B00}" type="datetimeFigureOut">
              <a:rPr lang="en-US"/>
              <a:pPr>
                <a:defRPr/>
              </a:pPr>
              <a:t>5/2/2019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AEAB412-93E9-4786-8780-EA7B3D1324C2}" type="slidenum">
              <a:rPr lang="en-US"/>
              <a:pPr>
                <a:defRPr/>
              </a:pPr>
              <a:t>‹#›</a:t>
            </a:fld>
            <a:endParaRPr lang="en-US"/>
          </a:p>
        </p:txBody>
      </p:sp>
    </p:spTree>
    <p:extLst>
      <p:ext uri="{BB962C8B-B14F-4D97-AF65-F5344CB8AC3E}">
        <p14:creationId xmlns:p14="http://schemas.microsoft.com/office/powerpoint/2010/main" val="296059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1683A03-D76D-4F57-80F0-723EC96EF3BC}" type="datetimeFigureOut">
              <a:rPr lang="en-AU" smtClean="0"/>
              <a:t>2/05/2019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302252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83A03-D76D-4F57-80F0-723EC96EF3BC}" type="datetimeFigureOut">
              <a:rPr lang="en-AU" smtClean="0"/>
              <a:t>2/05/2019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187843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83A03-D76D-4F57-80F0-723EC96EF3BC}" type="datetimeFigureOut">
              <a:rPr lang="en-AU" smtClean="0"/>
              <a:t>2/05/2019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413074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83A03-D76D-4F57-80F0-723EC96EF3BC}" type="datetimeFigureOut">
              <a:rPr lang="en-AU" smtClean="0"/>
              <a:t>2/05/2019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8B0F9D-DC60-4B41-B466-F55C2316625F}" type="slidenum">
              <a:rPr lang="en-AU" smtClean="0"/>
              <a:t>‹#›</a:t>
            </a:fld>
            <a:endParaRPr lang="en-AU"/>
          </a:p>
        </p:txBody>
      </p:sp>
    </p:spTree>
    <p:extLst>
      <p:ext uri="{BB962C8B-B14F-4D97-AF65-F5344CB8AC3E}">
        <p14:creationId xmlns:p14="http://schemas.microsoft.com/office/powerpoint/2010/main" val="98785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3A03-D76D-4F57-80F0-723EC96EF3BC}" type="datetimeFigureOut">
              <a:rPr lang="en-AU" smtClean="0"/>
              <a:t>2/05/2019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B0F9D-DC60-4B41-B466-F55C2316625F}" type="slidenum">
              <a:rPr lang="en-AU" smtClean="0"/>
              <a:t>‹#›</a:t>
            </a:fld>
            <a:endParaRPr lang="en-AU"/>
          </a:p>
        </p:txBody>
      </p:sp>
    </p:spTree>
    <p:extLst>
      <p:ext uri="{BB962C8B-B14F-4D97-AF65-F5344CB8AC3E}">
        <p14:creationId xmlns:p14="http://schemas.microsoft.com/office/powerpoint/2010/main" val="183362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19715-48A3-40E7-85EC-646C7BE2E1C0}"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92F20-92FC-4831-90FA-EF93739C6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15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DC849-004C-4366-A796-62A0835904CD}" type="datetimeFigureOut">
              <a:rPr lang="ms-MY" smtClean="0">
                <a:solidFill>
                  <a:prstClr val="black">
                    <a:tint val="75000"/>
                  </a:prstClr>
                </a:solidFill>
              </a:rPr>
              <a:pPr/>
              <a:t>2/05/2019</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F7C9E-AF37-4C89-A93E-5EB22A2ED5EE}"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645069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7B993AE2-C212-4D95-9716-D52CDE34FDEA}" type="datetimeFigureOut">
              <a:rPr lang="en-AU"/>
              <a:pPr>
                <a:defRPr/>
              </a:pPr>
              <a:t>2/05/2019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C768B09-C9C5-471E-AFD2-13C8AB53B994}" type="slidenum">
              <a:rPr lang="en-AU"/>
              <a:pPr>
                <a:defRPr/>
              </a:pPr>
              <a:t>‹#›</a:t>
            </a:fld>
            <a:endParaRPr lang="en-AU"/>
          </a:p>
        </p:txBody>
      </p:sp>
    </p:spTree>
    <p:extLst>
      <p:ext uri="{BB962C8B-B14F-4D97-AF65-F5344CB8AC3E}">
        <p14:creationId xmlns:p14="http://schemas.microsoft.com/office/powerpoint/2010/main" val="21676607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0DF587A4-8C1C-4469-9F3A-6BFB5DC7C2B3}" type="datetimeFigureOut">
              <a:rPr lang="en-US"/>
              <a:pPr>
                <a:defRPr/>
              </a:pPr>
              <a:t>5/2/2019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98BE4BA-68CC-4376-AA73-1D1B0CC85450}" type="slidenum">
              <a:rPr lang="en-US"/>
              <a:pPr>
                <a:defRPr/>
              </a:pPr>
              <a:t>‹#›</a:t>
            </a:fld>
            <a:endParaRPr lang="en-US"/>
          </a:p>
        </p:txBody>
      </p:sp>
    </p:spTree>
    <p:extLst>
      <p:ext uri="{BB962C8B-B14F-4D97-AF65-F5344CB8AC3E}">
        <p14:creationId xmlns:p14="http://schemas.microsoft.com/office/powerpoint/2010/main" val="12368456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34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57200" y="188640"/>
            <a:ext cx="82296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2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Ibadah Puasa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467544" y="1052736"/>
            <a:ext cx="8280920" cy="720080"/>
          </a:xfrm>
          <a:prstGeom prst="roundRect">
            <a:avLst/>
          </a:prstGeom>
          <a:blipFill>
            <a:blip r:embed="rId3">
              <a:duotone>
                <a:prstClr val="black"/>
                <a:schemeClr val="accent5">
                  <a:tint val="45000"/>
                  <a:satMod val="400000"/>
                </a:schemeClr>
              </a:duotone>
            </a:blip>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IBADAH YANG SANGAT ISTIMEWA DISISI ALLAH S.W.T. </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431335" y="1988840"/>
            <a:ext cx="8352928" cy="67961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ms-MY" dirty="0" smtClean="0">
                <a:effectLst>
                  <a:glow rad="101600">
                    <a:schemeClr val="tx1">
                      <a:alpha val="60000"/>
                    </a:schemeClr>
                  </a:glow>
                </a:effectLst>
                <a:latin typeface="Arial Black" pitchFamily="34" charset="0"/>
              </a:rPr>
              <a:t>Diriwayatkan Oleh Abu Hurairah r.a. dalam Hadith Qudsi,</a:t>
            </a:r>
          </a:p>
          <a:p>
            <a:pPr algn="ctr"/>
            <a:r>
              <a:rPr lang="ms-MY" dirty="0" smtClean="0">
                <a:effectLst>
                  <a:glow rad="101600">
                    <a:schemeClr val="tx1">
                      <a:alpha val="60000"/>
                    </a:schemeClr>
                  </a:glow>
                </a:effectLst>
                <a:latin typeface="Arial Black" pitchFamily="34" charset="0"/>
              </a:rPr>
              <a:t>Rasulullah S.A.W. Bersabda Yang Bermaksud :</a:t>
            </a:r>
            <a:endParaRPr lang="ms-MY" dirty="0">
              <a:effectLst>
                <a:glow rad="101600">
                  <a:schemeClr val="tx1">
                    <a:alpha val="60000"/>
                  </a:schemeClr>
                </a:glow>
              </a:effectLst>
              <a:latin typeface="Arial Black" pitchFamily="34" charset="0"/>
            </a:endParaRPr>
          </a:p>
        </p:txBody>
      </p:sp>
      <p:sp>
        <p:nvSpPr>
          <p:cNvPr id="6" name="Rounded Rectangle 5"/>
          <p:cNvSpPr/>
          <p:nvPr/>
        </p:nvSpPr>
        <p:spPr>
          <a:xfrm>
            <a:off x="467544" y="2924944"/>
            <a:ext cx="8352928" cy="792088"/>
          </a:xfrm>
          <a:prstGeom prst="roundRect">
            <a:avLst/>
          </a:prstGeom>
          <a:blipFill>
            <a:blip r:embed="rId3">
              <a:duotone>
                <a:prstClr val="black"/>
                <a:srgbClr val="FF00FF">
                  <a:tint val="45000"/>
                  <a:satMod val="400000"/>
                </a:srgbClr>
              </a:duotone>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1900" b="1" i="1" dirty="0" smtClean="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“Setiap </a:t>
            </a:r>
            <a:r>
              <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amal anak Adam adalah untuknya kecuali puasa. Puasa tersebut adalah untuk-Ku dan Aku yang akan </a:t>
            </a:r>
            <a:r>
              <a:rPr lang="ms-MY" sz="1900" b="1" i="1" dirty="0" smtClean="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membalasnya.</a:t>
            </a:r>
            <a:endPar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a:xfrm>
            <a:off x="467544" y="3745835"/>
            <a:ext cx="8352928" cy="1267341"/>
          </a:xfrm>
          <a:prstGeom prst="roundRect">
            <a:avLst/>
          </a:prstGeom>
          <a:blipFill>
            <a:blip r:embed="rId3">
              <a:duotone>
                <a:prstClr val="black"/>
                <a:srgbClr val="3333CC">
                  <a:tint val="45000"/>
                  <a:satMod val="400000"/>
                </a:srgbClr>
              </a:duotone>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1900" b="1" i="1" dirty="0" smtClean="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Puasa </a:t>
            </a:r>
            <a:r>
              <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adalah perisai. Apabila salah seorang dari kamu berpuasa maka janganlah berkata kotor, jangan pula meninggikan suara dan berbantah. Jika ada seseorang yang mencaci dan mengajak berkelahi maka katakanlah, </a:t>
            </a:r>
            <a:r>
              <a:rPr lang="ms-MY" sz="1900" b="1" i="1" dirty="0" smtClean="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’Saya </a:t>
            </a:r>
            <a:r>
              <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sedang berpuasa’. </a:t>
            </a:r>
          </a:p>
        </p:txBody>
      </p:sp>
      <p:sp>
        <p:nvSpPr>
          <p:cNvPr id="8" name="Rounded Rectangle 7"/>
          <p:cNvSpPr/>
          <p:nvPr/>
        </p:nvSpPr>
        <p:spPr>
          <a:xfrm>
            <a:off x="467544" y="5085184"/>
            <a:ext cx="8352928" cy="1584176"/>
          </a:xfrm>
          <a:prstGeom prst="roundRect">
            <a:avLst/>
          </a:prstGeom>
          <a:blipFill>
            <a:blip r:embed="rId3">
              <a:duotone>
                <a:prstClr val="black"/>
                <a:srgbClr val="FFFF00">
                  <a:tint val="45000"/>
                  <a:satMod val="400000"/>
                </a:srgbClr>
              </a:duotone>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Demi </a:t>
            </a:r>
            <a:r>
              <a:rPr lang="ms-MY" sz="1900" b="1" i="1" dirty="0" smtClean="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zat </a:t>
            </a:r>
            <a:r>
              <a:rPr lang="ms-MY" sz="1900" b="1" i="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rPr>
              <a:t>yang jiwa Muhammad berada di tangan-Nya, sesungguhnya bau mulut orang yang berpuasa lebih harum di sisi Allah pada hari kiamat daripada bau kasturi. Dan bagi orang yang berpuasa ada dua kegembiraan, ketika berbuka mereka bergembira dengan berbukanya dan ketika bertemu Allah mereka bergembira kerana puasanya”</a:t>
            </a:r>
          </a:p>
        </p:txBody>
      </p:sp>
      <p:sp>
        <p:nvSpPr>
          <p:cNvPr id="9" name="Down Arrow 8"/>
          <p:cNvSpPr/>
          <p:nvPr/>
        </p:nvSpPr>
        <p:spPr>
          <a:xfrm>
            <a:off x="8172400" y="2472664"/>
            <a:ext cx="481372" cy="596296"/>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0" name="Curved Right Arrow 9"/>
          <p:cNvSpPr/>
          <p:nvPr/>
        </p:nvSpPr>
        <p:spPr>
          <a:xfrm>
            <a:off x="179512" y="3233223"/>
            <a:ext cx="503851" cy="84902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900">
              <a:solidFill>
                <a:schemeClr val="tx1"/>
              </a:solidFill>
            </a:endParaRPr>
          </a:p>
        </p:txBody>
      </p:sp>
      <p:sp>
        <p:nvSpPr>
          <p:cNvPr id="11" name="Curved Left Arrow 10"/>
          <p:cNvSpPr/>
          <p:nvPr/>
        </p:nvSpPr>
        <p:spPr>
          <a:xfrm>
            <a:off x="8585520" y="4768683"/>
            <a:ext cx="450976" cy="820557"/>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1900">
              <a:solidFill>
                <a:schemeClr val="tx1"/>
              </a:solidFill>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67544" y="188640"/>
            <a:ext cx="82296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2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Keistimewaan Malam Ramadhan</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683568" y="1133455"/>
            <a:ext cx="7704856" cy="648072"/>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ms-MY" sz="2000" b="1" dirty="0" smtClean="0">
                <a:effectLst>
                  <a:glow rad="101600">
                    <a:schemeClr val="tx1">
                      <a:alpha val="60000"/>
                    </a:schemeClr>
                  </a:glow>
                </a:effectLst>
                <a:latin typeface="Arial Black" pitchFamily="34" charset="0"/>
              </a:rPr>
              <a:t>MENGHIDUPKAN MALAM-MALAM BULAN RAMADHAN</a:t>
            </a:r>
            <a:endParaRPr lang="ms-MY" sz="2000" b="1" dirty="0">
              <a:effectLst>
                <a:glow rad="101600">
                  <a:schemeClr val="tx1">
                    <a:alpha val="60000"/>
                  </a:schemeClr>
                </a:glow>
              </a:effectLst>
              <a:latin typeface="Arial Black" pitchFamily="34" charset="0"/>
            </a:endParaRPr>
          </a:p>
        </p:txBody>
      </p:sp>
      <p:sp>
        <p:nvSpPr>
          <p:cNvPr id="5" name="Right Arrow Callout 4"/>
          <p:cNvSpPr/>
          <p:nvPr/>
        </p:nvSpPr>
        <p:spPr>
          <a:xfrm>
            <a:off x="1254775" y="2285583"/>
            <a:ext cx="603794" cy="432048"/>
          </a:xfrm>
          <a:prstGeom prst="rightArrowCallout">
            <a:avLst/>
          </a:prstGeom>
          <a:solidFill>
            <a:srgbClr val="FF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Black" pitchFamily="34" charset="0"/>
              </a:rPr>
              <a:t>1</a:t>
            </a:r>
            <a:endParaRPr lang="ms-MY" sz="2000" b="1" dirty="0">
              <a:effectLst>
                <a:outerShdw blurRad="38100" dist="38100" dir="2700000" algn="tl">
                  <a:srgbClr val="000000">
                    <a:alpha val="43137"/>
                  </a:srgbClr>
                </a:outerShdw>
              </a:effectLst>
              <a:latin typeface="Arial Black" pitchFamily="34" charset="0"/>
            </a:endParaRPr>
          </a:p>
        </p:txBody>
      </p:sp>
      <p:sp>
        <p:nvSpPr>
          <p:cNvPr id="6" name="Rectangle 5"/>
          <p:cNvSpPr/>
          <p:nvPr/>
        </p:nvSpPr>
        <p:spPr>
          <a:xfrm>
            <a:off x="2247911" y="2141567"/>
            <a:ext cx="5348425"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ms-MY" sz="2000" b="1" i="1" dirty="0" smtClean="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Solat Terawih Berjemaah</a:t>
            </a:r>
            <a:endParaRPr lang="ms-MY" sz="2000" b="1" i="1" dirty="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ight Arrow Callout 6"/>
          <p:cNvSpPr/>
          <p:nvPr/>
        </p:nvSpPr>
        <p:spPr>
          <a:xfrm>
            <a:off x="1254775" y="3221687"/>
            <a:ext cx="608651" cy="432048"/>
          </a:xfrm>
          <a:prstGeom prst="rightArrowCallou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Black" pitchFamily="34" charset="0"/>
              </a:rPr>
              <a:t>2</a:t>
            </a:r>
            <a:endParaRPr lang="ms-MY" sz="2000" b="1" dirty="0">
              <a:effectLst>
                <a:outerShdw blurRad="38100" dist="38100" dir="2700000" algn="tl">
                  <a:srgbClr val="000000">
                    <a:alpha val="43137"/>
                  </a:srgbClr>
                </a:outerShdw>
              </a:effectLst>
              <a:latin typeface="Arial Black" pitchFamily="34" charset="0"/>
            </a:endParaRPr>
          </a:p>
        </p:txBody>
      </p:sp>
      <p:sp>
        <p:nvSpPr>
          <p:cNvPr id="8" name="Rectangle 7"/>
          <p:cNvSpPr/>
          <p:nvPr/>
        </p:nvSpPr>
        <p:spPr>
          <a:xfrm>
            <a:off x="2247912" y="3077671"/>
            <a:ext cx="5343568"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ms-MY" sz="2000" b="1" i="1" dirty="0" smtClean="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Tadarus Al Quran</a:t>
            </a:r>
            <a:endParaRPr lang="ms-MY" sz="2000" b="1" i="1" dirty="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Right Arrow Callout 8"/>
          <p:cNvSpPr/>
          <p:nvPr/>
        </p:nvSpPr>
        <p:spPr>
          <a:xfrm>
            <a:off x="1254776" y="4085783"/>
            <a:ext cx="603794" cy="432048"/>
          </a:xfrm>
          <a:prstGeom prst="rightArrowCallout">
            <a:avLst/>
          </a:prstGeom>
          <a:solidFill>
            <a:srgbClr val="FF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Black" pitchFamily="34" charset="0"/>
              </a:rPr>
              <a:t>3</a:t>
            </a:r>
            <a:endParaRPr lang="ms-MY" sz="2000" b="1" dirty="0">
              <a:effectLst>
                <a:outerShdw blurRad="38100" dist="38100" dir="2700000" algn="tl">
                  <a:srgbClr val="000000">
                    <a:alpha val="43137"/>
                  </a:srgbClr>
                </a:outerShdw>
              </a:effectLst>
              <a:latin typeface="Arial Black" pitchFamily="34" charset="0"/>
            </a:endParaRPr>
          </a:p>
        </p:txBody>
      </p:sp>
      <p:sp>
        <p:nvSpPr>
          <p:cNvPr id="10" name="Rectangle 9"/>
          <p:cNvSpPr/>
          <p:nvPr/>
        </p:nvSpPr>
        <p:spPr>
          <a:xfrm>
            <a:off x="2247911" y="3941767"/>
            <a:ext cx="5328592" cy="72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ms-MY" sz="2000" b="1" i="1" dirty="0" smtClean="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Beriktikaf Di Masjid</a:t>
            </a:r>
            <a:endParaRPr lang="ms-MY" sz="2000" b="1" i="1" dirty="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1" name="Right Arrow Callout 10"/>
          <p:cNvSpPr/>
          <p:nvPr/>
        </p:nvSpPr>
        <p:spPr>
          <a:xfrm>
            <a:off x="1254775" y="5021887"/>
            <a:ext cx="598937" cy="432048"/>
          </a:xfrm>
          <a:prstGeom prst="rightArrowCallou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Arial Black" pitchFamily="34" charset="0"/>
              </a:rPr>
              <a:t>4</a:t>
            </a:r>
            <a:endParaRPr lang="ms-MY" sz="2000" b="1" dirty="0">
              <a:effectLst>
                <a:outerShdw blurRad="38100" dist="38100" dir="2700000" algn="tl">
                  <a:srgbClr val="000000">
                    <a:alpha val="43137"/>
                  </a:srgbClr>
                </a:outerShdw>
              </a:effectLst>
              <a:latin typeface="Arial Black" pitchFamily="34" charset="0"/>
            </a:endParaRPr>
          </a:p>
        </p:txBody>
      </p:sp>
      <p:sp>
        <p:nvSpPr>
          <p:cNvPr id="12" name="Rectangle 11"/>
          <p:cNvSpPr/>
          <p:nvPr/>
        </p:nvSpPr>
        <p:spPr>
          <a:xfrm>
            <a:off x="2247911" y="4877871"/>
            <a:ext cx="5328592"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ms-MY" sz="2000" b="1" i="1" dirty="0" smtClean="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Sepuluh Malam Terakhir Mencari Lailatul Qadar Dan Sebagainya</a:t>
            </a:r>
            <a:endParaRPr lang="ms-MY" sz="2000" b="1" i="1" dirty="0">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3" name="Curved Left Arrow 12"/>
          <p:cNvSpPr/>
          <p:nvPr/>
        </p:nvSpPr>
        <p:spPr>
          <a:xfrm>
            <a:off x="7641295" y="2429599"/>
            <a:ext cx="603114" cy="1152128"/>
          </a:xfrm>
          <a:prstGeom prst="curvedLef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14" name="Curved Left Arrow 13"/>
          <p:cNvSpPr/>
          <p:nvPr/>
        </p:nvSpPr>
        <p:spPr>
          <a:xfrm>
            <a:off x="7640965" y="4238659"/>
            <a:ext cx="603114" cy="1188133"/>
          </a:xfrm>
          <a:prstGeom prst="curvedLef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57200" y="188640"/>
            <a:ext cx="8229600" cy="646331"/>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6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Sabda Rasulullah s.a.w</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787332"/>
            <a:ext cx="9144000" cy="1754326"/>
          </a:xfrm>
          <a:prstGeom prst="rect">
            <a:avLst/>
          </a:prstGeom>
          <a:solidFill>
            <a:schemeClr val="bg1">
              <a:alpha val="47000"/>
            </a:schemeClr>
          </a:solid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مَنْ قَامَ رَمَضَانَ إِيمَانًا وَاحْتِسَابًا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غُفِرَ</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لَهُ</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مَا</a:t>
            </a:r>
            <a:r>
              <a:rPr lang="en-US"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تَقَدَّمَ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مِنْ ذَنْبِهِ</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ar-EG" sz="4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091588"/>
            <a:ext cx="9144000" cy="1569660"/>
          </a:xfrm>
          <a:prstGeom prst="rect">
            <a:avLst/>
          </a:prstGeom>
          <a:solidFill>
            <a:schemeClr val="tx1">
              <a:lumMod val="50000"/>
              <a:lumOff val="50000"/>
              <a:alpha val="68000"/>
            </a:scheme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400" b="1"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“Barang siapa yang menghidupkan </a:t>
            </a:r>
            <a:endParaRPr lang="sv-SE" sz="24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4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t>
            </a:r>
            <a:r>
              <a:rPr lang="sv-SE" sz="2400" b="1"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malam Ramadhan” dengan penuh keimanan dan semata-mata taat kepada Allah maka diampuni dosa-dosanya yang telah lalu”.</a:t>
            </a:r>
            <a:endParaRPr lang="sv-SE" sz="24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93204" y="77723"/>
            <a:ext cx="8229600" cy="83099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4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Imam Nawawi r.a. dalam Syarah </a:t>
            </a:r>
            <a:br>
              <a:rPr lang="en-US" sz="24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br>
            <a:r>
              <a:rPr lang="en-US" sz="240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Shahih Muslim</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58133" y="1431535"/>
            <a:ext cx="2592288"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QIYAM RAMADHAN </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ight Arrow 4"/>
          <p:cNvSpPr/>
          <p:nvPr/>
        </p:nvSpPr>
        <p:spPr>
          <a:xfrm>
            <a:off x="3138023" y="1664804"/>
            <a:ext cx="504056" cy="36004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000" b="1">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5"/>
          <p:cNvSpPr/>
          <p:nvPr/>
        </p:nvSpPr>
        <p:spPr>
          <a:xfrm>
            <a:off x="3851920" y="1340768"/>
            <a:ext cx="4968552" cy="10081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Solat Tarawih Yang Dikhususkan Hanya Pada Malam-malam Di Bulan Ramadhan</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ectangle 6"/>
          <p:cNvSpPr/>
          <p:nvPr/>
        </p:nvSpPr>
        <p:spPr>
          <a:xfrm>
            <a:off x="621904" y="2636912"/>
            <a:ext cx="8064896" cy="1152128"/>
          </a:xfrm>
          <a:prstGeom prst="rect">
            <a:avLst/>
          </a:prstGeom>
          <a:solidFill>
            <a:srgbClr val="FF3399"/>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Ibadah Di Malam-malam Bulan Ramadhan Yang Dijanjikan Dengan Malam </a:t>
            </a:r>
            <a:r>
              <a:rPr lang="ms-MY" sz="2000" b="1" dirty="0" err="1" smtClean="0">
                <a:effectLst>
                  <a:glow rad="101600">
                    <a:schemeClr val="tx1">
                      <a:alpha val="60000"/>
                    </a:schemeClr>
                  </a:glow>
                  <a:outerShdw blurRad="38100" dist="38100" dir="2700000" algn="tl">
                    <a:srgbClr val="000000">
                      <a:alpha val="43137"/>
                    </a:srgbClr>
                  </a:outerShdw>
                </a:effectLst>
                <a:latin typeface="Arial Black" pitchFamily="34" charset="0"/>
              </a:rPr>
              <a:t>Lailatu</a:t>
            </a: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 </a:t>
            </a:r>
            <a:r>
              <a:rPr lang="ms-MY" sz="2000" b="1" dirty="0" err="1" smtClean="0">
                <a:effectLst>
                  <a:glow rad="101600">
                    <a:schemeClr val="tx1">
                      <a:alpha val="60000"/>
                    </a:schemeClr>
                  </a:glow>
                  <a:outerShdw blurRad="38100" dist="38100" dir="2700000" algn="tl">
                    <a:srgbClr val="000000">
                      <a:alpha val="43137"/>
                    </a:srgbClr>
                  </a:outerShdw>
                </a:effectLst>
                <a:latin typeface="Arial Black" pitchFamily="34" charset="0"/>
              </a:rPr>
              <a:t>Al-qadr</a:t>
            </a: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 Terutamanya Pada Sepuluh Malam Terakhir</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8" name="Title 3"/>
          <p:cNvSpPr txBox="1">
            <a:spLocks/>
          </p:cNvSpPr>
          <p:nvPr/>
        </p:nvSpPr>
        <p:spPr>
          <a:xfrm>
            <a:off x="796156" y="4107094"/>
            <a:ext cx="7685904" cy="461665"/>
          </a:xfrm>
          <a:prstGeom prst="rect">
            <a:avLst/>
          </a:prstGeom>
          <a:blipFill>
            <a:blip r:embed="rId3"/>
            <a:tile tx="0" ty="0" sx="100000" sy="100000" flip="none" algn="tl"/>
          </a:blip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Ummu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Mu’minin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Sayyidatina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Aisyah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r.a.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9" name="Rectangle 8"/>
          <p:cNvSpPr/>
          <p:nvPr/>
        </p:nvSpPr>
        <p:spPr>
          <a:xfrm>
            <a:off x="796156" y="4784783"/>
            <a:ext cx="7685904" cy="1368152"/>
          </a:xfrm>
          <a:prstGeom prst="rect">
            <a:avLst/>
          </a:prstGeom>
          <a:solidFill>
            <a:srgbClr val="00CCF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ms-MY" sz="2000" dirty="0">
                <a:effectLst>
                  <a:glow rad="101600">
                    <a:schemeClr val="tx1">
                      <a:alpha val="60000"/>
                    </a:schemeClr>
                  </a:glow>
                  <a:outerShdw blurRad="38100" dist="38100" dir="2700000" algn="tl">
                    <a:srgbClr val="000000">
                      <a:alpha val="43137"/>
                    </a:srgbClr>
                  </a:outerShdw>
                </a:effectLst>
                <a:latin typeface="Arial Black" pitchFamily="34" charset="0"/>
              </a:rPr>
              <a:t>“Apabila masuk 10 hari terakhir Ramadan, Rasulullah SAW mengikat kainnya menjauhkan diri dari menggauli isterinya, menghidupkan malamnya dan membangunkan keluarganya.” </a:t>
            </a:r>
          </a:p>
        </p:txBody>
      </p:sp>
      <p:sp>
        <p:nvSpPr>
          <p:cNvPr id="10" name="Down Arrow 9"/>
          <p:cNvSpPr/>
          <p:nvPr/>
        </p:nvSpPr>
        <p:spPr>
          <a:xfrm>
            <a:off x="8092734" y="2208846"/>
            <a:ext cx="396044" cy="64409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000" b="1">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1" name="Curved Right Arrow 10"/>
          <p:cNvSpPr/>
          <p:nvPr/>
        </p:nvSpPr>
        <p:spPr>
          <a:xfrm>
            <a:off x="483577" y="4337926"/>
            <a:ext cx="504877" cy="1245068"/>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57200" y="188640"/>
            <a:ext cx="82296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Bertaqarrub</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Down Arrow Callout 3"/>
          <p:cNvSpPr/>
          <p:nvPr/>
        </p:nvSpPr>
        <p:spPr>
          <a:xfrm>
            <a:off x="1043608" y="1196752"/>
            <a:ext cx="7128792" cy="1080120"/>
          </a:xfrm>
          <a:prstGeom prst="downArrowCallout">
            <a:avLst/>
          </a:prstGeom>
          <a:blipFill>
            <a:blip r:embed="rId3"/>
            <a:tile tx="0" ty="0" sx="100000" sy="100000" flip="none" algn="tl"/>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Usaha Bertaqarrub @</a:t>
            </a:r>
          </a:p>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Mendekatkan Diri Kepada Allah </a:t>
            </a:r>
            <a:r>
              <a:rPr lang="ms-MY" sz="2200" b="1" dirty="0" err="1" smtClean="0">
                <a:effectLst>
                  <a:glow rad="101600">
                    <a:schemeClr val="tx1">
                      <a:alpha val="60000"/>
                    </a:schemeClr>
                  </a:glow>
                  <a:outerShdw blurRad="38100" dist="38100" dir="2700000" algn="tl">
                    <a:srgbClr val="000000">
                      <a:alpha val="43137"/>
                    </a:srgbClr>
                  </a:outerShdw>
                </a:effectLst>
                <a:latin typeface="Arial Black" pitchFamily="34" charset="0"/>
              </a:rPr>
              <a:t>S.W.T</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Flowchart: Alternate Process 4"/>
          <p:cNvSpPr/>
          <p:nvPr/>
        </p:nvSpPr>
        <p:spPr>
          <a:xfrm>
            <a:off x="539552" y="2564904"/>
            <a:ext cx="8064896" cy="1152128"/>
          </a:xfrm>
          <a:prstGeom prst="flowChartAlternateProcess">
            <a:avLst/>
          </a:prstGeom>
          <a:blipFill>
            <a:blip r:embed="rId4"/>
            <a:tile tx="0" ty="0" sx="100000" sy="100000" flip="none" algn="tl"/>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Kesempatan Yang Paling Berharga Untuk Kita Melipat Gandakan Ibadah Dan Amal Kebajikan</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Pentagon 5"/>
          <p:cNvSpPr/>
          <p:nvPr/>
        </p:nvSpPr>
        <p:spPr>
          <a:xfrm>
            <a:off x="539552" y="4121460"/>
            <a:ext cx="2376264" cy="576064"/>
          </a:xfrm>
          <a:prstGeom prst="homePlate">
            <a:avLst/>
          </a:prstGeom>
          <a:blipFill>
            <a:blip r:embed="rId5">
              <a:duotone>
                <a:prstClr val="black"/>
                <a:srgbClr val="00B0F0">
                  <a:tint val="45000"/>
                  <a:satMod val="400000"/>
                </a:srgbClr>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effectLst>
                  <a:glow rad="101600">
                    <a:schemeClr val="tx1">
                      <a:alpha val="60000"/>
                    </a:schemeClr>
                  </a:glow>
                  <a:outerShdw blurRad="38100" dist="38100" dir="2700000" algn="tl">
                    <a:srgbClr val="000000">
                      <a:alpha val="43137"/>
                    </a:srgbClr>
                  </a:outerShdw>
                </a:effectLst>
                <a:latin typeface="Arial Black" pitchFamily="34" charset="0"/>
              </a:rPr>
              <a:t>a</a:t>
            </a:r>
            <a:r>
              <a:rPr lang="en-US" sz="2200" b="1" dirty="0" err="1" smtClean="0">
                <a:effectLst>
                  <a:glow rad="101600">
                    <a:schemeClr val="tx1">
                      <a:alpha val="60000"/>
                    </a:schemeClr>
                  </a:glow>
                  <a:outerShdw blurRad="38100" dist="38100" dir="2700000" algn="tl">
                    <a:srgbClr val="000000">
                      <a:alpha val="43137"/>
                    </a:srgbClr>
                  </a:outerShdw>
                </a:effectLst>
                <a:latin typeface="Arial Black" pitchFamily="34" charset="0"/>
              </a:rPr>
              <a:t>ntaranya</a:t>
            </a:r>
            <a:r>
              <a:rPr lang="en-US"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 :</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ectangle 6"/>
          <p:cNvSpPr/>
          <p:nvPr/>
        </p:nvSpPr>
        <p:spPr>
          <a:xfrm>
            <a:off x="3995936" y="4122293"/>
            <a:ext cx="4392488" cy="647239"/>
          </a:xfrm>
          <a:prstGeom prst="rect">
            <a:avLst/>
          </a:prstGeom>
          <a:blipFill>
            <a:blip r:embed="rId6"/>
            <a:tile tx="0" ty="0" sx="100000" sy="100000" flip="none" algn="tl"/>
          </a:blip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BACAAN AL-QUR'AN </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8" name="Rectangle 7"/>
          <p:cNvSpPr/>
          <p:nvPr/>
        </p:nvSpPr>
        <p:spPr>
          <a:xfrm>
            <a:off x="3995936" y="4985556"/>
            <a:ext cx="4392488" cy="603684"/>
          </a:xfrm>
          <a:prstGeom prst="rect">
            <a:avLst/>
          </a:prstGeom>
          <a:blipFill>
            <a:blip r:embed="rId6"/>
            <a:tile tx="0" ty="0" sx="100000" sy="100000" flip="none" algn="tl"/>
          </a:blip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BERSADAQAH</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Right Arrow Callout 8"/>
          <p:cNvSpPr/>
          <p:nvPr/>
        </p:nvSpPr>
        <p:spPr>
          <a:xfrm>
            <a:off x="3275856" y="4193468"/>
            <a:ext cx="576064" cy="432048"/>
          </a:xfrm>
          <a:prstGeom prst="right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effectLst>
                  <a:glow rad="101600">
                    <a:schemeClr val="tx1">
                      <a:alpha val="60000"/>
                    </a:schemeClr>
                  </a:glow>
                  <a:outerShdw blurRad="38100" dist="38100" dir="2700000" algn="tl">
                    <a:srgbClr val="000000">
                      <a:alpha val="43137"/>
                    </a:srgbClr>
                  </a:outerShdw>
                </a:effectLst>
              </a:rPr>
              <a:t>1</a:t>
            </a:r>
            <a:endParaRPr lang="ms-MY" sz="2200" b="1" dirty="0">
              <a:effectLst>
                <a:glow rad="101600">
                  <a:schemeClr val="tx1">
                    <a:alpha val="60000"/>
                  </a:schemeClr>
                </a:glow>
                <a:outerShdw blurRad="38100" dist="38100" dir="2700000" algn="tl">
                  <a:srgbClr val="000000">
                    <a:alpha val="43137"/>
                  </a:srgbClr>
                </a:outerShdw>
              </a:effectLst>
            </a:endParaRPr>
          </a:p>
        </p:txBody>
      </p:sp>
      <p:sp>
        <p:nvSpPr>
          <p:cNvPr id="10" name="Right Arrow Callout 9"/>
          <p:cNvSpPr/>
          <p:nvPr/>
        </p:nvSpPr>
        <p:spPr>
          <a:xfrm>
            <a:off x="3275856" y="5066514"/>
            <a:ext cx="576064" cy="432048"/>
          </a:xfrm>
          <a:prstGeom prst="right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effectLst>
                  <a:glow rad="101600">
                    <a:schemeClr val="tx1">
                      <a:alpha val="60000"/>
                    </a:schemeClr>
                  </a:glow>
                  <a:outerShdw blurRad="38100" dist="38100" dir="2700000" algn="tl">
                    <a:srgbClr val="000000">
                      <a:alpha val="43137"/>
                    </a:srgbClr>
                  </a:outerShdw>
                </a:effectLst>
              </a:rPr>
              <a:t>2</a:t>
            </a:r>
            <a:endParaRPr lang="ms-MY" sz="2200" b="1" dirty="0">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43608" y="188640"/>
            <a:ext cx="7290096" cy="553998"/>
          </a:xfrm>
          <a:prstGeom prst="rect">
            <a:avLst/>
          </a:prstGeom>
          <a:noFill/>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Ibnu</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Abbas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menceritakan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4981" y="1196752"/>
            <a:ext cx="9161257" cy="2800767"/>
          </a:xfrm>
          <a:prstGeom prst="rect">
            <a:avLst/>
          </a:prstGeom>
          <a:solidFill>
            <a:schemeClr val="bg1">
              <a:alpha val="47000"/>
            </a:scheme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كَانَ رَسُولُ اللَّهِ ‏ ‏صَلَّى اللهُ عَلَيْهِ وَسَلَّمَ ‏ ‏أَجْوَدَ النَّاسِ وَكَانَ أَجْوَدُ مَا يَكُونُ فِي رَمَضَانَ حِينَ يَلْقَاهُ‏ ‏جِبْرِيلُ‏ ‏وَكَانَ يَلْقَاهُ فِي كُلِّ لَيْلَةٍ مِنْ رَمَضَانَ فَيُدَارِسُهُ الْقُرْآنَ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فَالرَ</a:t>
            </a:r>
            <a:r>
              <a:rPr lang="ar-SA"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سُولُ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 ‏صَلَّى اللهُ عَلَيْهِ وَسَلَّمَ ‏ ‏أَجْوَدُ بِالْخَيْرِ مِنَ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الرِّيحِ‏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الْمُرْسَلَةِ</a:t>
            </a:r>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1" y="4145012"/>
            <a:ext cx="9166239" cy="2308324"/>
          </a:xfrm>
          <a:prstGeom prst="rect">
            <a:avLst/>
          </a:prstGeom>
          <a:solidFill>
            <a:schemeClr val="tx1">
              <a:lumMod val="50000"/>
              <a:lumOff val="50000"/>
              <a:alpha val="65000"/>
            </a:scheme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4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“Rasulullah s.a.w. adalah orang yang paling dermawan. Baginda menjadi lebih dermawan lagi di bulan Ramadhan saat baginda bertemu Jibril. Jibril menemui baginda setiap malam untuk mengajarkan al-Qur’an. Dan sifat dermawan Rasulullah s.a.w. melebihi angin yang berhembus</a:t>
            </a:r>
            <a:r>
              <a:rPr lang="sv-SE"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t>
            </a: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57200" y="245259"/>
            <a:ext cx="8229600" cy="553998"/>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Kesimpulan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1475656" y="1232756"/>
            <a:ext cx="7128792" cy="1188132"/>
          </a:xfrm>
          <a:prstGeom prst="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fi-FI"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Muslim Bijaksana</a:t>
            </a:r>
            <a:r>
              <a:rPr lang="ar-SA"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000" b="1" dirty="0">
                <a:effectLst>
                  <a:glow rad="101600">
                    <a:schemeClr val="tx1">
                      <a:alpha val="60000"/>
                    </a:schemeClr>
                  </a:glow>
                  <a:outerShdw blurRad="38100" dist="38100" dir="2700000" algn="tl">
                    <a:srgbClr val="000000">
                      <a:alpha val="43137"/>
                    </a:srgbClr>
                  </a:outerShdw>
                </a:effectLst>
                <a:latin typeface="Arial Black" pitchFamily="34" charset="0"/>
              </a:rPr>
              <a:t>-</a:t>
            </a:r>
            <a:r>
              <a:rPr lang="en-US"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 </a:t>
            </a:r>
            <a:r>
              <a:rPr lang="fi-FI"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Mengisi </a:t>
            </a:r>
            <a:r>
              <a:rPr lang="fi-FI" sz="2000" b="1" dirty="0">
                <a:effectLst>
                  <a:glow rad="101600">
                    <a:schemeClr val="tx1">
                      <a:alpha val="60000"/>
                    </a:schemeClr>
                  </a:glow>
                  <a:outerShdw blurRad="38100" dist="38100" dir="2700000" algn="tl">
                    <a:srgbClr val="000000">
                      <a:alpha val="43137"/>
                    </a:srgbClr>
                  </a:outerShdw>
                </a:effectLst>
                <a:latin typeface="Arial Black" pitchFamily="34" charset="0"/>
              </a:rPr>
              <a:t>Waktu Dalam Bulan Yang Mulia Ini Dengan Memperbanyakkan </a:t>
            </a:r>
            <a:r>
              <a:rPr lang="fi-FI"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Ibadah</a:t>
            </a:r>
            <a:endParaRPr lang="fi-FI"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1502831" y="2708920"/>
            <a:ext cx="7128792" cy="1080120"/>
          </a:xfrm>
          <a:prstGeom prst="rect">
            <a:avLst/>
          </a:prstGeom>
          <a:solidFill>
            <a:srgbClr val="FF3399"/>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Jangan Biarkan Diri Tergolong Dalam Kalangan Orang-orang Yang Terhalang Dari Mendapatkan Rahmat Dan Keberkatan Ramadhan</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ight Arrow 5"/>
          <p:cNvSpPr/>
          <p:nvPr/>
        </p:nvSpPr>
        <p:spPr>
          <a:xfrm>
            <a:off x="1043608" y="1619798"/>
            <a:ext cx="288032" cy="324036"/>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b="1"/>
          </a:p>
        </p:txBody>
      </p:sp>
      <p:sp>
        <p:nvSpPr>
          <p:cNvPr id="7" name="Right Arrow 6"/>
          <p:cNvSpPr/>
          <p:nvPr/>
        </p:nvSpPr>
        <p:spPr>
          <a:xfrm>
            <a:off x="1042120" y="2958601"/>
            <a:ext cx="288032" cy="38039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b="1"/>
          </a:p>
        </p:txBody>
      </p:sp>
      <p:sp>
        <p:nvSpPr>
          <p:cNvPr id="8" name="Rectangle 7"/>
          <p:cNvSpPr/>
          <p:nvPr/>
        </p:nvSpPr>
        <p:spPr>
          <a:xfrm>
            <a:off x="467544" y="1574793"/>
            <a:ext cx="360040" cy="41404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glow rad="101600">
                    <a:schemeClr val="tx1">
                      <a:alpha val="60000"/>
                    </a:schemeClr>
                  </a:glow>
                </a:effectLst>
              </a:rPr>
              <a:t>1</a:t>
            </a:r>
            <a:endParaRPr lang="ms-MY" sz="2400" b="1" dirty="0">
              <a:effectLst>
                <a:glow rad="101600">
                  <a:schemeClr val="tx1">
                    <a:alpha val="60000"/>
                  </a:schemeClr>
                </a:glow>
              </a:effectLst>
            </a:endParaRPr>
          </a:p>
        </p:txBody>
      </p:sp>
      <p:sp>
        <p:nvSpPr>
          <p:cNvPr id="9" name="Rectangle 8"/>
          <p:cNvSpPr/>
          <p:nvPr/>
        </p:nvSpPr>
        <p:spPr>
          <a:xfrm>
            <a:off x="469923" y="2924944"/>
            <a:ext cx="360040" cy="488402"/>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glow rad="101600">
                    <a:schemeClr val="tx1">
                      <a:alpha val="60000"/>
                    </a:schemeClr>
                  </a:glow>
                </a:effectLst>
              </a:rPr>
              <a:t>2</a:t>
            </a:r>
            <a:endParaRPr lang="ms-MY" sz="2400" b="1" dirty="0">
              <a:effectLst>
                <a:glow rad="101600">
                  <a:schemeClr val="tx1">
                    <a:alpha val="60000"/>
                  </a:schemeClr>
                </a:glow>
              </a:effectLst>
            </a:endParaRPr>
          </a:p>
        </p:txBody>
      </p:sp>
      <p:sp>
        <p:nvSpPr>
          <p:cNvPr id="10" name="Rounded Rectangle 9"/>
          <p:cNvSpPr/>
          <p:nvPr/>
        </p:nvSpPr>
        <p:spPr>
          <a:xfrm>
            <a:off x="611561" y="4581128"/>
            <a:ext cx="8064896" cy="1368152"/>
          </a:xfrm>
          <a:prstGeom prst="round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ms-MY" sz="2000" b="1" i="1" dirty="0" smtClean="0">
                <a:effectLst>
                  <a:glow rad="101600">
                    <a:schemeClr val="tx1">
                      <a:alpha val="60000"/>
                    </a:schemeClr>
                  </a:glow>
                  <a:outerShdw blurRad="38100" dist="38100" dir="2700000" algn="tl">
                    <a:srgbClr val="000000">
                      <a:alpha val="43137"/>
                    </a:srgbClr>
                  </a:outerShdw>
                </a:effectLst>
                <a:latin typeface="Arial Black" pitchFamily="34" charset="0"/>
              </a:rPr>
              <a:t>Sama-samalah Kita Sempurnakan Dan </a:t>
            </a:r>
          </a:p>
          <a:p>
            <a:pPr algn="ctr"/>
            <a:r>
              <a:rPr lang="ms-MY" sz="2000" b="1" i="1" dirty="0" smtClean="0">
                <a:effectLst>
                  <a:glow rad="101600">
                    <a:schemeClr val="tx1">
                      <a:alpha val="60000"/>
                    </a:schemeClr>
                  </a:glow>
                  <a:outerShdw blurRad="38100" dist="38100" dir="2700000" algn="tl">
                    <a:srgbClr val="000000">
                      <a:alpha val="43137"/>
                    </a:srgbClr>
                  </a:outerShdw>
                </a:effectLst>
                <a:latin typeface="Arial Black" pitchFamily="34" charset="0"/>
              </a:rPr>
              <a:t>Melipatgandakan Ibadah Pada Ramadhan Tahun Ini Kerana Mungkin Ramadhan Ini </a:t>
            </a:r>
          </a:p>
          <a:p>
            <a:pPr algn="ctr"/>
            <a:r>
              <a:rPr lang="ms-MY" sz="2000" b="1" i="1" dirty="0" smtClean="0">
                <a:effectLst>
                  <a:glow rad="101600">
                    <a:schemeClr val="tx1">
                      <a:alpha val="60000"/>
                    </a:schemeClr>
                  </a:glow>
                  <a:outerShdw blurRad="38100" dist="38100" dir="2700000" algn="tl">
                    <a:srgbClr val="000000">
                      <a:alpha val="43137"/>
                    </a:srgbClr>
                  </a:outerShdw>
                </a:effectLst>
                <a:latin typeface="Arial Black" pitchFamily="34" charset="0"/>
              </a:rPr>
              <a:t>Adalah Yang Terakhir Bagi Kita.</a:t>
            </a:r>
            <a:endParaRPr lang="ms-MY" sz="2000" b="1" i="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11" name="Multiply 10"/>
          <p:cNvSpPr/>
          <p:nvPr/>
        </p:nvSpPr>
        <p:spPr>
          <a:xfrm>
            <a:off x="7909405" y="3338991"/>
            <a:ext cx="720080" cy="854704"/>
          </a:xfrm>
          <a:prstGeom prst="mathMultiply">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2" name="Pentagon 11"/>
          <p:cNvSpPr/>
          <p:nvPr/>
        </p:nvSpPr>
        <p:spPr>
          <a:xfrm>
            <a:off x="719572" y="4005064"/>
            <a:ext cx="1980220" cy="504056"/>
          </a:xfrm>
          <a:prstGeom prst="homePlate">
            <a:avLst/>
          </a:prstGeom>
          <a:blipFill>
            <a:blip r:embed="rId3"/>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effectLst>
                  <a:glow rad="101600">
                    <a:schemeClr val="tx1">
                      <a:alpha val="60000"/>
                    </a:schemeClr>
                  </a:glow>
                  <a:outerShdw blurRad="38100" dist="38100" dir="2700000" algn="tl">
                    <a:srgbClr val="000000">
                      <a:alpha val="43137"/>
                    </a:srgbClr>
                  </a:outerShdw>
                </a:effectLst>
                <a:latin typeface="Arial Black" pitchFamily="34" charset="0"/>
              </a:rPr>
              <a:t>SERUAN</a:t>
            </a:r>
            <a:endParaRPr lang="ms-MY" sz="2000" b="1" i="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44624"/>
            <a:ext cx="8496944" cy="1015663"/>
          </a:xfrm>
          <a:prstGeom prst="rect">
            <a:avLst/>
          </a:prstGeom>
          <a:noFill/>
        </p:spPr>
        <p:txBody>
          <a:bodyPr wrap="square">
            <a:spAutoFit/>
          </a:bodyPr>
          <a:lstStyle/>
          <a:p>
            <a:pPr algn="ctr" fontAlgn="auto">
              <a:spcBef>
                <a:spcPts val="0"/>
              </a:spcBef>
              <a:spcAft>
                <a:spcPts val="0"/>
              </a:spcAft>
              <a:defRPr/>
            </a:pPr>
            <a:r>
              <a:rPr lang="sv-SE"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 Allah Taala dalam </a:t>
            </a:r>
            <a:endParaRPr lang="ar-SA"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sv-SE"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t>
            </a:r>
            <a:r>
              <a:rPr lang="sv-SE"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Al-Baqarah </a:t>
            </a:r>
            <a:r>
              <a:rPr lang="sv-SE"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 185</a:t>
            </a:r>
            <a:endParaRPr lang="sv-SE"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4981" y="1789653"/>
            <a:ext cx="9161257" cy="3477875"/>
          </a:xfrm>
          <a:prstGeom prst="rect">
            <a:avLst/>
          </a:prstGeom>
          <a:solidFill>
            <a:schemeClr val="bg1">
              <a:alpha val="47000"/>
            </a:scheme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شَهْرُ رَمَضَانَ الَّذِي أُنزِلَ فِيهِ الْقُرْآنُ هُدًى لِّلنَّاسِ وَبَيِّنَاتٍ مِّنَ الْهُدَىٰ وَالْفُرْقَانِ ۚ فَمَن شَهِدَ مِنكُمُ الشَّهْرَ فَلْيَصُمْهُ ۖ وَمَن كَانَ مَرِيضًا أَوْ عَلَىٰ سَفَرٍ فَعِدَّةٌ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مِّنْ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أَيَّامٍ أُخَرَ ۗ يُرِيدُ اللَّهُ بِكُمُ الْيُسْرَ وَلَا يُرِيدُ بِكُمُ الْعُسْرَ وَلِتُكْمِلُوا الْعِدَّةَ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وَلِتُكَبِّرُوا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 عَلَىٰ مَا هَدَاكُمْ وَلَعَلَّكُمْ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تَشْكُرُونَ</a:t>
            </a:r>
            <a:r>
              <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260648"/>
            <a:ext cx="8496944" cy="461665"/>
          </a:xfrm>
          <a:prstGeom prst="rect">
            <a:avLst/>
          </a:prstGeom>
          <a:noFill/>
        </p:spPr>
        <p:txBody>
          <a:bodyPr wrap="square">
            <a:spAutoFit/>
          </a:bodyPr>
          <a:lstStyle/>
          <a:p>
            <a:pPr algn="ctr" fontAlgn="auto">
              <a:spcBef>
                <a:spcPts val="0"/>
              </a:spcBef>
              <a:spcAft>
                <a:spcPts val="0"/>
              </a:spcAft>
              <a:defRPr/>
            </a:pPr>
            <a:r>
              <a:rPr lang="sv-SE"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Yang Bermaksud:</a:t>
            </a:r>
            <a:endParaRPr lang="sv-SE"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TextBox 3"/>
          <p:cNvSpPr txBox="1"/>
          <p:nvPr/>
        </p:nvSpPr>
        <p:spPr>
          <a:xfrm>
            <a:off x="-22239" y="1066666"/>
            <a:ext cx="9166239" cy="5755422"/>
          </a:xfrm>
          <a:prstGeom prst="rect">
            <a:avLst/>
          </a:prstGeom>
          <a:solidFill>
            <a:schemeClr val="tx1">
              <a:lumMod val="50000"/>
              <a:lumOff val="50000"/>
              <a:alpha val="56000"/>
            </a:scheme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300" b="1"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“(Masa yang diwajibkan kamu berpuasa itu ialah) bulan Ramadhan yang padanya diturunkan Al-Quran, menjadi petunjuk bagi sekalian manusia dan menjadi keterangan yang menjelaskan petunjuk dan menjelaskan antara yang benar dan salah. Olah itu, setiap yang diantara kamu yang menyaksikan anak bulan Ramadan, maka hendaklah ia berpuasa pada bulan itu. Dan sesiapa yang sakit atau musafir maka bolehkah ia berbuka, kemudian wajiblah ia berpuasa sebanyak hari yang ditinggalkan itu pada hari-hari yang lain. Dengan ketetapan yang demikian itu Allah menghendaki kamu beroleh kemudahan dan ia tidak menghendaki kamu menanggung kesukaran  dan juga supaya kamu cukupkan bilangan puasa sebulan Ramadan dan supaya kamu membesarkan Allah kerana mendapat petunjuknya dan supaya kamu bersyukur”. </a:t>
            </a:r>
            <a:endParaRPr lang="sv-SE" sz="23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1506264"/>
            <a:ext cx="8388424" cy="4154984"/>
          </a:xfrm>
          <a:prstGeom prst="rect">
            <a:avLst/>
          </a:prstGeom>
          <a:solidFill>
            <a:schemeClr val="bg1">
              <a:alpha val="41000"/>
            </a:schemeClr>
          </a:solidFill>
        </p:spPr>
        <p:txBody>
          <a:bodyPr wrap="square">
            <a:spAutoFit/>
          </a:bodyPr>
          <a:lstStyle/>
          <a:p>
            <a:pPr algn="ctr" rtl="1"/>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بَارَكَ اللهُ لِيْ وَلَكُمْ بِالْقُرْآنِ </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الْعَظِيْمِ</a:t>
            </a:r>
            <a:r>
              <a:rPr lang="ar-SA"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وَنَفَعَنِي وَإِيَّاكُمْ بِمَا فِيْهِ مِنَ الأيَاتِ وَالذِّكْرِ </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الْحَكِيْمِ</a:t>
            </a:r>
            <a:r>
              <a:rPr lang="ar-SA"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وَتَقَبَّلَ مِنِّي وَمِنْكُمْ تِلاوَتَهُ إِنَّهُ هُوَ السَّمِيعُ الْعَلِيْمُ. أَقُوْلُ قَوْلِيْ هَذَا وَأَسْتَغْفِرُ اللهَ الْعَظِيْمَ لِيْ </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وَلَكُمْ</a:t>
            </a:r>
            <a:r>
              <a:rPr lang="ar-SA"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وَلِسَائِرِ الْمُسْلِمِيْنَ </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وَالْمُؤْمِنِيْنَ وَالْمُؤْمِنَاتِ الأَحْيَاءِ مِنْهُمْ وَالأَمْوَاتِ، فَاسْتَغْفِرُوْهُ، </a:t>
            </a:r>
            <a:endParaRPr lang="en-US"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r>
              <a:rPr lang="ar-EG" sz="4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إِنَّهُ </a:t>
            </a:r>
            <a:r>
              <a:rPr lang="ar-EG"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هُوَ الْغَفُوْرُ الرَّحِيْمُ.</a:t>
            </a:r>
            <a:endParaRPr lang="ms-MY" sz="4400"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389439"/>
            <a:ext cx="9144000" cy="2400657"/>
          </a:xfrm>
          <a:prstGeom prst="rect">
            <a:avLst/>
          </a:prstGeom>
          <a:solidFill>
            <a:schemeClr val="bg1">
              <a:alpha val="42000"/>
            </a:schemeClr>
          </a:solidFill>
        </p:spPr>
        <p:txBody>
          <a:bodyPr wrap="square">
            <a:spAutoFit/>
          </a:bodyPr>
          <a:lstStyle/>
          <a:p>
            <a:pPr algn="ctr" rtl="1" fontAlgn="auto">
              <a:spcBef>
                <a:spcPts val="0"/>
              </a:spcBef>
              <a:spcAft>
                <a:spcPts val="0"/>
              </a:spcAft>
              <a:defRPr/>
            </a:pPr>
            <a:r>
              <a:rPr lang="ar-SA" sz="15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a:t>
            </a:r>
            <a:r>
              <a:rPr lang="ar-SA" sz="15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للهِ </a:t>
            </a:r>
            <a:endParaRPr lang="en-US" sz="150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0" y="4437582"/>
            <a:ext cx="9144000" cy="1200329"/>
          </a:xfrm>
          <a:prstGeom prst="rect">
            <a:avLst/>
          </a:prstGeom>
          <a:solidFill>
            <a:schemeClr val="tx1">
              <a:lumMod val="50000"/>
              <a:lumOff val="50000"/>
              <a:alpha val="53000"/>
            </a:schemeClr>
          </a:solidFill>
          <a:ln w="57150">
            <a:noFill/>
          </a:ln>
        </p:spPr>
        <p:txBody>
          <a:bodyPr wrap="square">
            <a:spAutoFit/>
          </a:bodyPr>
          <a:lstStyle/>
          <a:p>
            <a:pPr algn="ctr" fontAlgn="auto">
              <a:spcBef>
                <a:spcPts val="0"/>
              </a:spcBef>
              <a:spcAft>
                <a:spcPts val="0"/>
              </a:spcAft>
              <a:defRPr/>
            </a:pPr>
            <a:r>
              <a:rPr lang="en-US" sz="3600" b="1"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Segala</a:t>
            </a:r>
            <a:r>
              <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puji-pujian</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hanya</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ar-SA"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Allah S.W.T.</a:t>
            </a:r>
            <a:endPar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602822" y="188640"/>
            <a:ext cx="7929618" cy="646331"/>
          </a:xfrm>
          <a:prstGeom prst="rect">
            <a:avLst/>
          </a:prstGeom>
          <a:noFill/>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6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6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2897216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3816984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1262701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30406" y="260648"/>
            <a:ext cx="7358018" cy="584775"/>
          </a:xfrm>
          <a:prstGeom prst="rect">
            <a:avLst/>
          </a:prstGeom>
        </p:spPr>
        <p:txBody>
          <a:bodyPr wrap="square">
            <a:spAutoFit/>
          </a:bodyPr>
          <a:lstStyle/>
          <a:p>
            <a:pPr algn="ctr">
              <a:defRPr/>
            </a:pP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Pujian</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S.W.T.</a:t>
            </a:r>
          </a:p>
        </p:txBody>
      </p:sp>
      <p:sp>
        <p:nvSpPr>
          <p:cNvPr id="4" name="Rectangle 3"/>
          <p:cNvSpPr/>
          <p:nvPr/>
        </p:nvSpPr>
        <p:spPr>
          <a:xfrm>
            <a:off x="0" y="1854984"/>
            <a:ext cx="9144000" cy="1569660"/>
          </a:xfrm>
          <a:prstGeom prst="rect">
            <a:avLst/>
          </a:prstGeom>
          <a:solidFill>
            <a:schemeClr val="bg1">
              <a:alpha val="56000"/>
            </a:schemeClr>
          </a:solidFill>
        </p:spPr>
        <p:txBody>
          <a:bodyPr wrap="square">
            <a:spAutoFit/>
          </a:bodyPr>
          <a:lstStyle/>
          <a:p>
            <a:pPr algn="ctr" rtl="1">
              <a:defRPr/>
            </a:pPr>
            <a:r>
              <a:rPr lang="ar-EG" sz="96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الْحَمْدُ </a:t>
            </a:r>
            <a:r>
              <a:rPr lang="ar-EG" sz="96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لِلَّهِ </a:t>
            </a:r>
            <a:endParaRPr lang="en-US" sz="11500" b="1" dirty="0">
              <a:ln w="3175" cmpd="sng">
                <a:noFill/>
                <a:prstDash val="solid"/>
              </a:ln>
              <a:solidFill>
                <a:prstClr val="black"/>
              </a:solidFill>
              <a:effectLst>
                <a:glow rad="63500">
                  <a:prstClr val="white">
                    <a:alpha val="40000"/>
                  </a:prstClr>
                </a:glow>
              </a:effectLst>
              <a:cs typeface="Traditional Arabic" pitchFamily="2" charset="-78"/>
            </a:endParaRPr>
          </a:p>
        </p:txBody>
      </p:sp>
      <p:sp>
        <p:nvSpPr>
          <p:cNvPr id="5" name="TextBox 4"/>
          <p:cNvSpPr txBox="1"/>
          <p:nvPr/>
        </p:nvSpPr>
        <p:spPr>
          <a:xfrm>
            <a:off x="0" y="4578677"/>
            <a:ext cx="9144000" cy="1077218"/>
          </a:xfrm>
          <a:prstGeom prst="rect">
            <a:avLst/>
          </a:prstGeom>
          <a:solidFill>
            <a:schemeClr val="tx1">
              <a:lumMod val="50000"/>
              <a:lumOff val="50000"/>
              <a:alpha val="65000"/>
            </a:schemeClr>
          </a:solidFill>
          <a:ln w="57150">
            <a:noFill/>
          </a:ln>
        </p:spPr>
        <p:txBody>
          <a:bodyPr wrap="square">
            <a:spAutoFit/>
          </a:bodyPr>
          <a:lstStyle/>
          <a:p>
            <a:pPr algn="ctr">
              <a:defRPr/>
            </a:pPr>
            <a:r>
              <a:rPr lang="en-US" sz="32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ar-SA" sz="32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endParaRPr>
          </a:p>
          <a:p>
            <a:pPr algn="ctr">
              <a:defRPr/>
            </a:pPr>
            <a:r>
              <a:rPr lang="en-US" sz="3200" b="1" dirty="0" err="1"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Allah S.W.T</a:t>
            </a:r>
            <a:r>
              <a:rPr lang="en-US" sz="32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3200" b="1" dirty="0" smtClean="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rPr>
              <a:t> </a:t>
            </a:r>
            <a:endParaRPr lang="en-US" sz="3200" b="1" dirty="0">
              <a:ln>
                <a:solidFill>
                  <a:prstClr val="black"/>
                </a:solidFill>
              </a:ln>
              <a:solidFill>
                <a:prstClr val="white"/>
              </a:solidFill>
              <a:effectLst>
                <a:glow rad="101600">
                  <a:prstClr val="black">
                    <a:alpha val="60000"/>
                  </a:prst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80156" y="227112"/>
            <a:ext cx="5572164" cy="646331"/>
          </a:xfrm>
          <a:prstGeom prst="rect">
            <a:avLst/>
          </a:prstGeom>
        </p:spPr>
        <p:txBody>
          <a:bodyPr wrap="square">
            <a:spAutoFit/>
          </a:bodyPr>
          <a:lstStyle/>
          <a:p>
            <a:pPr algn="ctr">
              <a:defRPr/>
            </a:pPr>
            <a:r>
              <a:rPr lang="en-US" sz="36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Syahadah</a:t>
            </a:r>
            <a:endParaRPr lang="en-US" sz="36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1827074"/>
            <a:ext cx="9144000" cy="1754326"/>
          </a:xfrm>
          <a:prstGeom prst="rect">
            <a:avLst/>
          </a:prstGeom>
          <a:solidFill>
            <a:schemeClr val="bg1">
              <a:alpha val="52000"/>
            </a:schemeClr>
          </a:solidFill>
        </p:spPr>
        <p:txBody>
          <a:bodyPr wrap="square">
            <a:spAutoFit/>
          </a:bodyPr>
          <a:lstStyle/>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أَن لآ إِلَهَ إِلاَّ اللهُ وَحْدَهُ لاَ شَرِيْكَ لَهُ، وَأَشْهَدُ أَنَّ مُحَمَّدًا عَبْدُهُ وَرَسُوْلُهُ. </a:t>
            </a:r>
            <a:endParaRPr lang="ms-MY" sz="5400" dirty="0">
              <a:solidFill>
                <a:prstClr val="black"/>
              </a:solidFill>
              <a:effectLst>
                <a:glow rad="101600">
                  <a:prstClr val="white">
                    <a:alpha val="60000"/>
                  </a:prst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231719"/>
            <a:ext cx="9144000" cy="2092881"/>
          </a:xfrm>
          <a:prstGeom prst="rect">
            <a:avLst/>
          </a:prstGeom>
          <a:solidFill>
            <a:schemeClr val="tx1">
              <a:lumMod val="50000"/>
              <a:lumOff val="50000"/>
              <a:alpha val="58000"/>
            </a:schemeClr>
          </a:solidFill>
          <a:ln w="12700">
            <a:noFill/>
          </a:ln>
        </p:spPr>
        <p:txBody>
          <a:bodyPr wrap="square">
            <a:spAutoFit/>
          </a:bodyPr>
          <a:lstStyle/>
          <a:p>
            <a:pPr algn="ctr">
              <a:defRPr/>
            </a:pP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6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6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6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99592" y="94456"/>
            <a:ext cx="7500990" cy="954107"/>
          </a:xfrm>
          <a:prstGeom prst="rect">
            <a:avLst/>
          </a:prstGeom>
        </p:spPr>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Atas</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1653458"/>
            <a:ext cx="9144000" cy="1754326"/>
          </a:xfrm>
          <a:prstGeom prst="rect">
            <a:avLst/>
          </a:prstGeom>
          <a:solidFill>
            <a:schemeClr val="bg1">
              <a:alpha val="52000"/>
            </a:schemeClr>
          </a:solidFill>
        </p:spPr>
        <p:txBody>
          <a:bodyPr wrap="square">
            <a:spAutoFit/>
          </a:bodyPr>
          <a:lstStyle/>
          <a:p>
            <a:pPr algn="ctr" rtl="1">
              <a:defRPr/>
            </a:pP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صَلِّ وَسَلِّمْ عَلَى سَيِّدِنَا مُحَمَّدٍ </a:t>
            </a:r>
          </a:p>
          <a:p>
            <a:pPr algn="ctr" rtl="1">
              <a:defRPr/>
            </a:pP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آلِهِ وَأَصْحَابِهِ وَأَتْبَاعِهِ إِلَى يَوْمِ الدِّيْنِ</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ms-MY" sz="5400" dirty="0" smtClean="0">
                <a:solidFill>
                  <a:prstClr val="black"/>
                </a:solidFill>
                <a:effectLst>
                  <a:glow rad="101600">
                    <a:prstClr val="white">
                      <a:alpha val="60000"/>
                    </a:prstClr>
                  </a:glow>
                </a:effectLst>
                <a:latin typeface="Traditional Arabic" pitchFamily="2" charset="-78"/>
                <a:cs typeface="Traditional Arabic" pitchFamily="2" charset="-78"/>
              </a:rPr>
              <a:t> </a:t>
            </a:r>
            <a:endParaRPr lang="ms-MY" sz="5400" dirty="0">
              <a:solidFill>
                <a:prstClr val="black"/>
              </a:solidFill>
              <a:effectLst>
                <a:glow rad="101600">
                  <a:prstClr val="white">
                    <a:alpha val="60000"/>
                  </a:prstClr>
                </a:glow>
              </a:effectLst>
              <a:latin typeface="Traditional Arabic" pitchFamily="2" charset="-78"/>
              <a:cs typeface="Traditional Arabic" pitchFamily="2" charset="-78"/>
            </a:endParaRPr>
          </a:p>
        </p:txBody>
      </p:sp>
      <p:sp>
        <p:nvSpPr>
          <p:cNvPr id="5" name="TextBox 4"/>
          <p:cNvSpPr txBox="1"/>
          <p:nvPr/>
        </p:nvSpPr>
        <p:spPr>
          <a:xfrm>
            <a:off x="0" y="4440594"/>
            <a:ext cx="9144000" cy="2092881"/>
          </a:xfrm>
          <a:prstGeom prst="rect">
            <a:avLst/>
          </a:prstGeom>
          <a:solidFill>
            <a:schemeClr val="tx1">
              <a:lumMod val="50000"/>
              <a:lumOff val="50000"/>
              <a:alpha val="55000"/>
            </a:schemeClr>
          </a:solidFill>
          <a:ln w="57150">
            <a:noFill/>
          </a:ln>
        </p:spPr>
        <p:txBody>
          <a:bodyPr wrap="square">
            <a:spAutoFit/>
          </a:bodyPr>
          <a:lstStyle/>
          <a:p>
            <a:pPr algn="ctr">
              <a:defRPr/>
            </a:pP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hambaMu</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rasulMu</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Baginda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r>
              <a:rPr lang="en-US" sz="26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6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14480" y="253425"/>
            <a:ext cx="6000792" cy="584775"/>
          </a:xfrm>
          <a:prstGeom prst="rect">
            <a:avLst/>
          </a:prstGeom>
        </p:spPr>
        <p:txBody>
          <a:bodyPr wrap="square">
            <a:spAutoFit/>
          </a:bodyPr>
          <a:lstStyle/>
          <a:p>
            <a:pPr algn="ctr">
              <a:defRPr/>
            </a:pP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Pesanan</a:t>
            </a:r>
            <a:r>
              <a:rPr lang="en-US" sz="32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Taqwa</a:t>
            </a:r>
            <a:endPar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TextBox 3"/>
          <p:cNvSpPr txBox="1"/>
          <p:nvPr/>
        </p:nvSpPr>
        <p:spPr>
          <a:xfrm>
            <a:off x="0" y="4269938"/>
            <a:ext cx="9144000" cy="2308324"/>
          </a:xfrm>
          <a:prstGeom prst="rect">
            <a:avLst/>
          </a:prstGeom>
          <a:solidFill>
            <a:schemeClr val="tx1">
              <a:lumMod val="50000"/>
              <a:lumOff val="50000"/>
              <a:alpha val="79000"/>
            </a:schemeClr>
          </a:solidFill>
          <a:ln w="57150">
            <a:noFill/>
          </a:ln>
        </p:spPr>
        <p:txBody>
          <a:bodyPr wrap="square">
            <a:spAutoFit/>
          </a:bodyPr>
          <a:lstStyle/>
          <a:p>
            <a:pPr algn="ctr">
              <a:defRPr/>
            </a:pP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Marilah</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kita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sama-sama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meningkatkan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ketakwaan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Taala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dengan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bersungguh-sungguh</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mentaati</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segala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perintahNya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menjauhi</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segala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laranganNya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kerana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hanya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orang-orang yang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sahaja</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mencapai</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kejayaan</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dihari</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akhirat</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kelak</a:t>
            </a:r>
            <a:r>
              <a:rPr lang="en-US" sz="2400" b="1" dirty="0">
                <a:ln w="9525" cmpd="sng">
                  <a:solidFill>
                    <a:prstClr val="black"/>
                  </a:solidFill>
                  <a:prstDash val="solid"/>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p>
        </p:txBody>
      </p:sp>
      <p:sp>
        <p:nvSpPr>
          <p:cNvPr id="5" name="Rectangle 4"/>
          <p:cNvSpPr/>
          <p:nvPr/>
        </p:nvSpPr>
        <p:spPr>
          <a:xfrm>
            <a:off x="0" y="2057400"/>
            <a:ext cx="9144000" cy="1569660"/>
          </a:xfrm>
          <a:prstGeom prst="rect">
            <a:avLst/>
          </a:prstGeom>
          <a:solidFill>
            <a:schemeClr val="bg1">
              <a:alpha val="60000"/>
            </a:schemeClr>
          </a:solidFill>
        </p:spPr>
        <p:txBody>
          <a:bodyPr wrap="square">
            <a:spAutoFit/>
          </a:bodyPr>
          <a:lstStyle/>
          <a:p>
            <a:pPr algn="ctr" rtl="1">
              <a:defRPr/>
            </a:pP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اِتَّقُوا اللهَ، أُوْصِيْكُمْ وَنَفْسِيْ بِتَقْوَى اللهِ </a:t>
            </a:r>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وَطَاعَتِهِ </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لَعَلَّكُمْ تُفْلِحُوْنَ.</a:t>
            </a:r>
            <a:endParaRPr lang="en-US" sz="4800" b="1" dirty="0">
              <a:solidFill>
                <a:prstClr val="black"/>
              </a:solidFill>
              <a:effectLst>
                <a:glow rad="101600">
                  <a:prstClr val="white">
                    <a:alpha val="60000"/>
                  </a:prstClr>
                </a:glow>
              </a:effectLst>
              <a:cs typeface="Traditional Arabic" pitchFamily="2" charset="-78"/>
            </a:endParaRPr>
          </a:p>
        </p:txBody>
      </p:sp>
    </p:spTree>
    <p:extLst>
      <p:ext uri="{BB962C8B-B14F-4D97-AF65-F5344CB8AC3E}">
        <p14:creationId xmlns:p14="http://schemas.microsoft.com/office/powerpoint/2010/main" val="3995934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40036"/>
            <a:ext cx="88312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4128" y="4038600"/>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5" name="Rectangle 4"/>
          <p:cNvSpPr/>
          <p:nvPr/>
        </p:nvSpPr>
        <p:spPr>
          <a:xfrm>
            <a:off x="142844" y="4077072"/>
            <a:ext cx="8929654" cy="2308324"/>
          </a:xfrm>
          <a:prstGeom prst="rect">
            <a:avLst/>
          </a:prstGeom>
          <a:noFill/>
        </p:spPr>
        <p:txBody>
          <a:bodyPr>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Dan Para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6" name="Round Diagonal Corner Rectangle 5"/>
          <p:cNvSpPr/>
          <p:nvPr/>
        </p:nvSpPr>
        <p:spPr>
          <a:xfrm>
            <a:off x="2627784" y="116633"/>
            <a:ext cx="6048672" cy="1512167"/>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7" name="Notched Right Arrow 6"/>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2355810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contrast="40000"/>
          </a:blip>
          <a:srcRect/>
          <a:stretch>
            <a:fillRect/>
          </a:stretch>
        </p:blipFill>
        <p:spPr bwMode="auto">
          <a:xfrm>
            <a:off x="0" y="1071563"/>
            <a:ext cx="8715375" cy="5286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864849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endParaRPr lang="ms-MY" smtClean="0"/>
          </a:p>
        </p:txBody>
      </p:sp>
      <p:sp>
        <p:nvSpPr>
          <p:cNvPr id="76803" name="Content Placeholder 2"/>
          <p:cNvSpPr>
            <a:spLocks noGrp="1"/>
          </p:cNvSpPr>
          <p:nvPr>
            <p:ph idx="1"/>
          </p:nvPr>
        </p:nvSpPr>
        <p:spPr>
          <a:xfrm>
            <a:off x="457200" y="2027238"/>
            <a:ext cx="8229600" cy="4525962"/>
          </a:xfrm>
        </p:spPr>
        <p:txBody>
          <a:bodyPr/>
          <a:lstStyle/>
          <a:p>
            <a:pPr eaLnBrk="1" hangingPunct="1"/>
            <a:endParaRPr lang="ms-MY" smtClean="0"/>
          </a:p>
        </p:txBody>
      </p:sp>
      <p:pic>
        <p:nvPicPr>
          <p:cNvPr id="76804"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4572049"/>
            <a:ext cx="8555511" cy="156966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berilah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keredhaan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atas</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Khalifah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ar-rasyidin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Abu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Bakar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Omar,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Uthman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Ali,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seluruh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sahabat-sahabatnya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serta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Baginda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hingga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hari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pembalasan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p>
        </p:txBody>
      </p:sp>
      <p:sp>
        <p:nvSpPr>
          <p:cNvPr id="6" name="Rectangle 5"/>
          <p:cNvSpPr/>
          <p:nvPr/>
        </p:nvSpPr>
        <p:spPr>
          <a:xfrm>
            <a:off x="238125" y="1457325"/>
            <a:ext cx="8532813" cy="30464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وَارْضَ اللَّهُمَّ عَنِ الْخُلَفَاءِ الرَّاشِدِيْنَ الْمَهْدِيِّيْنَ، سَادَتِنَا أَبِيْ بَكْرٍ وَعُمَرَ وَعُثْمَانَ وَعَلِيّ، وَعَنْ بَقِيَّةِ الصَّحَابَةِ أَجْمَعِيْنَ، وَعَنِ التَّابِعيْنَ وَتَابِعِى التَّابِعِيْنَ بِإِحْسَانٍ إِلَى يَوْمِ الدِّيْن.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939936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ms-MY" smtClean="0"/>
          </a:p>
        </p:txBody>
      </p:sp>
      <p:sp>
        <p:nvSpPr>
          <p:cNvPr id="77827" name="Content Placeholder 2"/>
          <p:cNvSpPr>
            <a:spLocks noGrp="1"/>
          </p:cNvSpPr>
          <p:nvPr>
            <p:ph idx="1"/>
          </p:nvPr>
        </p:nvSpPr>
        <p:spPr/>
        <p:txBody>
          <a:bodyPr/>
          <a:lstStyle/>
          <a:p>
            <a:pPr eaLnBrk="1" hangingPunct="1"/>
            <a:endParaRPr lang="ms-MY" smtClean="0"/>
          </a:p>
        </p:txBody>
      </p:sp>
      <p:pic>
        <p:nvPicPr>
          <p:cNvPr id="77828"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0825" y="1484313"/>
            <a:ext cx="8532813" cy="2308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وَا</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الأَحْيَاءِ 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1732231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6696" y="188640"/>
            <a:ext cx="7715304" cy="646331"/>
          </a:xfrm>
          <a:prstGeom prst="rect">
            <a:avLst/>
          </a:prstGeom>
          <a:noFill/>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571308"/>
            <a:ext cx="9144000" cy="1569660"/>
          </a:xfrm>
          <a:prstGeom prst="rect">
            <a:avLst/>
          </a:prstGeom>
          <a:solidFill>
            <a:schemeClr val="bg1">
              <a:alpha val="48000"/>
            </a:schemeClr>
          </a:solidFill>
        </p:spPr>
        <p:txBody>
          <a:bodyPr wrap="square">
            <a:spAutoFit/>
          </a:bodyPr>
          <a:lstStyle/>
          <a:p>
            <a:pPr algn="ctr" rtl="1"/>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أَشْهَدُ أَن لآ إِلَهَ إِلاَّ اللهُ وَحْدَهُ لاَ شَرِيْكَ لَهُ، </a:t>
            </a:r>
          </a:p>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مُحَمَّدًا عَبْدُهُ وَرَسُوْلُهُ</a:t>
            </a:r>
            <a:endParaRPr lang="ms-MY" sz="48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0" y="3645024"/>
            <a:ext cx="9144000" cy="2246769"/>
          </a:xfrm>
          <a:prstGeom prst="rect">
            <a:avLst/>
          </a:prstGeom>
          <a:solidFill>
            <a:schemeClr val="tx1">
              <a:lumMod val="50000"/>
              <a:lumOff val="50000"/>
              <a:alpha val="51000"/>
            </a:schemeClr>
          </a:solidFill>
          <a:ln w="12700">
            <a:noFill/>
          </a:ln>
        </p:spPr>
        <p:txBody>
          <a:bodyPr wrap="square">
            <a:spAutoFit/>
          </a:bodyPr>
          <a:lstStyle/>
          <a:p>
            <a:pPr algn="ctr" fontAlgn="auto">
              <a:spcBef>
                <a:spcPts val="0"/>
              </a:spcBef>
              <a:spcAft>
                <a:spcPts val="0"/>
              </a:spcAft>
              <a:defRPr/>
            </a:pP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itu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endParaRPr lang="ms-MY" smtClean="0"/>
          </a:p>
        </p:txBody>
      </p:sp>
      <p:sp>
        <p:nvSpPr>
          <p:cNvPr id="78851" name="Content Placeholder 2"/>
          <p:cNvSpPr>
            <a:spLocks noGrp="1"/>
          </p:cNvSpPr>
          <p:nvPr>
            <p:ph idx="1"/>
          </p:nvPr>
        </p:nvSpPr>
        <p:spPr/>
        <p:txBody>
          <a:bodyPr/>
          <a:lstStyle/>
          <a:p>
            <a:pPr eaLnBrk="1" hangingPunct="1"/>
            <a:endParaRPr lang="ms-MY" smtClean="0"/>
          </a:p>
        </p:txBody>
      </p:sp>
      <p:pic>
        <p:nvPicPr>
          <p:cNvPr id="78852"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9388" y="1724025"/>
            <a:ext cx="8785225" cy="13239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ar-EG"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أَعِزَّ الْإِسْلَامَ وَالْمُسْلِمِيْنَ، وَأَذِلَّ الشِّرْكَ وَالْمُشْرِكِيْنَ، وَدَمِّرْ أَعْدَاءَكَ أَعْدَاءَ الدِّيْن وَانْصُرْ عِبَادَكَ الْمُؤْمِنِيْن. </a:t>
            </a:r>
          </a:p>
        </p:txBody>
      </p:sp>
      <p:sp>
        <p:nvSpPr>
          <p:cNvPr id="7" name="Rectangle 6"/>
          <p:cNvSpPr/>
          <p:nvPr/>
        </p:nvSpPr>
        <p:spPr>
          <a:xfrm>
            <a:off x="179512" y="4077072"/>
            <a:ext cx="8784976" cy="1323439"/>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Ya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Daulatkan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Islam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muliakan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orang Islam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hinakanlah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kesyirikan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orang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Musyrik</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hancurkanlah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musuh-musuh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Islam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berilah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kemenangan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hamba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-Mu. </a:t>
            </a:r>
            <a:endParaRPr lang="ms-MY"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557091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endParaRPr lang="ms-MY" smtClean="0"/>
          </a:p>
        </p:txBody>
      </p:sp>
      <p:sp>
        <p:nvSpPr>
          <p:cNvPr id="79875" name="Content Placeholder 2"/>
          <p:cNvSpPr>
            <a:spLocks noGrp="1"/>
          </p:cNvSpPr>
          <p:nvPr>
            <p:ph idx="1"/>
          </p:nvPr>
        </p:nvSpPr>
        <p:spPr/>
        <p:txBody>
          <a:bodyPr/>
          <a:lstStyle/>
          <a:p>
            <a:pPr eaLnBrk="1" hangingPunct="1"/>
            <a:endParaRPr lang="ms-MY" smtClean="0"/>
          </a:p>
        </p:txBody>
      </p:sp>
      <p:pic>
        <p:nvPicPr>
          <p:cNvPr id="79876"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9388" y="1746250"/>
            <a:ext cx="8785225" cy="17541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أَصْلِحْ لَنَا دِيْنَنَا الَّذِيْ هُوَ عِصْمَةُ أَمْرِنَا، وَأَصْلِحْ لَنَا دُنْيَانَا الَّتِيْ فِيْهَا مَعَاشُنَا، وَأَصْلِحْ لَنَا أَخِرَتَنَا الَّتِيْ فِيْهَا مَعَادُنَا، وَاجْعَلِ الْحَيَاةَ زِيَادَةً لَنَا فِيْ كُلِّ خَيْرٍ، وَاجْعَلِ الْمَوْتَ رَاحَةً لَنَا مِنْ كُلِّ شَرٍّ.</a:t>
            </a:r>
          </a:p>
        </p:txBody>
      </p:sp>
      <p:sp>
        <p:nvSpPr>
          <p:cNvPr id="7" name="Rectangle 6"/>
          <p:cNvSpPr/>
          <p:nvPr/>
        </p:nvSpPr>
        <p:spPr>
          <a:xfrm>
            <a:off x="179512" y="4077072"/>
            <a:ext cx="8784976"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Ya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Perbaikilah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bagi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agama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kerana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ia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penjaga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urusan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perbaikilah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bagi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dunia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kerana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didalamnya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tempat</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kehidupan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perbaikilah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bagi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akhirat</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kerana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ia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tempat</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kembali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jadikanlah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kehidupan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sebagai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kebaikan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bagi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jadikanlah</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kematian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sebagai</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kerehatan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kami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daripada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segala</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0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kejahatan</a:t>
            </a:r>
            <a:r>
              <a:rPr lang="en-US"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
            </a:r>
            <a:endParaRPr lang="ms-MY" sz="20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617468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extLst>
              <a:ext uri="{28A0092B-C50C-407E-A947-70E740481C1C}">
                <a14:useLocalDpi xmlns:a14="http://schemas.microsoft.com/office/drawing/2010/main" val="0"/>
              </a:ext>
            </a:extLst>
          </a:blip>
          <a:srcRect r="2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90512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r="491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1923" name="Content Placeholder 2"/>
          <p:cNvSpPr>
            <a:spLocks noGrp="1"/>
          </p:cNvSpPr>
          <p:nvPr>
            <p:ph idx="1"/>
          </p:nvPr>
        </p:nvSpPr>
        <p:spPr/>
        <p:txBody>
          <a:bodyPr/>
          <a:lstStyle/>
          <a:p>
            <a:pPr eaLnBrk="1" hangingPunct="1"/>
            <a:endParaRPr lang="ms-MY" smtClean="0"/>
          </a:p>
        </p:txBody>
      </p:sp>
    </p:spTree>
    <p:extLst>
      <p:ext uri="{BB962C8B-B14F-4D97-AF65-F5344CB8AC3E}">
        <p14:creationId xmlns:p14="http://schemas.microsoft.com/office/powerpoint/2010/main" val="423449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MY" smtClean="0"/>
          </a:p>
        </p:txBody>
      </p:sp>
      <p:sp>
        <p:nvSpPr>
          <p:cNvPr id="82947" name="Content Placeholder 2"/>
          <p:cNvSpPr>
            <a:spLocks noGrp="1"/>
          </p:cNvSpPr>
          <p:nvPr>
            <p:ph idx="1"/>
          </p:nvPr>
        </p:nvSpPr>
        <p:spPr/>
        <p:txBody>
          <a:bodyPr/>
          <a:lstStyle/>
          <a:p>
            <a:pPr eaLnBrk="1" hangingPunct="1"/>
            <a:endParaRPr lang="en-MY" smtClean="0"/>
          </a:p>
        </p:txBody>
      </p:sp>
      <p:pic>
        <p:nvPicPr>
          <p:cNvPr id="82948" name="Picture 3"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0"/>
          <p:cNvSpPr txBox="1">
            <a:spLocks noChangeArrowheads="1"/>
          </p:cNvSpPr>
          <p:nvPr/>
        </p:nvSpPr>
        <p:spPr bwMode="auto">
          <a:xfrm>
            <a:off x="228602" y="1315502"/>
            <a:ext cx="8735886" cy="3985706"/>
          </a:xfrm>
          <a:prstGeom prst="rect">
            <a:avLst/>
          </a:prstGeom>
          <a:gradFill>
            <a:gsLst>
              <a:gs pos="0">
                <a:schemeClr val="accent4">
                  <a:tint val="50000"/>
                  <a:satMod val="300000"/>
                  <a:alpha val="6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fontAlgn="base">
              <a:spcBef>
                <a:spcPct val="0"/>
              </a:spcBef>
              <a:spcAft>
                <a:spcPct val="0"/>
              </a:spcAft>
              <a:defRPr/>
            </a:pP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رَبَّنَا ظَلَمْنَا أَنْفُسَنَا وَإِنْ لَمْ تَغْفِرْ لَنَا وَتَرْحَمْنَا لَنَكُوْنَنَّ مِنَ الْخَاسِرِيْنَ. </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Telah</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Menzalimi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Diri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Sendiri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p>
          <a:p>
            <a:pPr algn="ctr" fontAlgn="base">
              <a:spcBef>
                <a:spcPct val="0"/>
              </a:spcBef>
              <a:spcAft>
                <a:spcPct val="0"/>
              </a:spcAft>
              <a:defRPr/>
            </a:pP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Sekiranya</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Engkau</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Tidak</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Mengampunkan</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Merahmati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Nescaya</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Akan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Menjadi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Orang Yang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Rugi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1346148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4385"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p>
        </p:txBody>
      </p:sp>
      <p:sp>
        <p:nvSpPr>
          <p:cNvPr id="4" name="Rectangle 3"/>
          <p:cNvSpPr/>
          <p:nvPr/>
        </p:nvSpPr>
        <p:spPr>
          <a:xfrm>
            <a:off x="179512" y="1508518"/>
            <a:ext cx="8858280" cy="452431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defRPr/>
            </a:pP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Sesungguhnya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ALLAH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menyuruh</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berlaku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adil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berbuat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memberi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bantuan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kaum</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kerabat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melarang</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daripada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melakukan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perbuatan-perbuatan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keji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mungkar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kezaliman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mengajar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dengan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suruhan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larangannya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ini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supaya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mengambil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peringatan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mematuhinya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499637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81000" y="1322744"/>
            <a:ext cx="8382000" cy="52304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419100" indent="-382588" algn="ctr" eaLnBrk="0" hangingPunct="0">
              <a:lnSpc>
                <a:spcPct val="90000"/>
              </a:lnSpc>
              <a:defRPr/>
            </a:pPr>
            <a:r>
              <a:rPr lang="en-US" sz="3000" b="1" i="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Yang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Maka Ingatlah Allah Yang Maha Agung </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77988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4704"/>
            <a:ext cx="9144000" cy="6047809"/>
          </a:xfrm>
          <a:prstGeom prst="rect">
            <a:avLst/>
          </a:prstGeom>
          <a:solidFill>
            <a:schemeClr val="bg1">
              <a:alpha val="56000"/>
            </a:schemeClr>
          </a:solidFill>
        </p:spPr>
        <p:txBody>
          <a:bodyPr>
            <a:spAutoFit/>
          </a:bodyPr>
          <a:lstStyle/>
          <a:p>
            <a:pPr algn="ctr">
              <a:defRPr/>
            </a:pPr>
            <a:r>
              <a:rPr lang="en-MY" sz="1400" b="1" dirty="0">
                <a:solidFill>
                  <a:prstClr val="black"/>
                </a:solidFill>
                <a:effectLst>
                  <a:outerShdw blurRad="38100" dist="38100" dir="2700000" algn="tl">
                    <a:srgbClr val="000000">
                      <a:alpha val="43137"/>
                    </a:srgbClr>
                  </a:outerShdw>
                </a:effectLst>
                <a:cs typeface="Arial" charset="0"/>
              </a:rPr>
              <a:t>INTISARI KHUTBAH JUMAAT PADA </a:t>
            </a:r>
            <a:r>
              <a:rPr lang="en-US" sz="1400" b="1" dirty="0" smtClean="0">
                <a:solidFill>
                  <a:prstClr val="black"/>
                </a:solidFill>
                <a:effectLst>
                  <a:outerShdw blurRad="38100" dist="38100" dir="2700000" algn="tl">
                    <a:srgbClr val="000000">
                      <a:alpha val="43137"/>
                    </a:srgbClr>
                  </a:outerShdw>
                </a:effectLst>
                <a:cs typeface="Arial" charset="0"/>
              </a:rPr>
              <a:t>03/05/2019</a:t>
            </a:r>
            <a:endParaRPr lang="en-MY" sz="1400" b="1" dirty="0">
              <a:solidFill>
                <a:prstClr val="black"/>
              </a:solidFill>
              <a:effectLst>
                <a:outerShdw blurRad="38100" dist="38100" dir="2700000" algn="tl">
                  <a:srgbClr val="000000">
                    <a:alpha val="43137"/>
                  </a:srgbClr>
                </a:outerShdw>
              </a:effectLst>
              <a:cs typeface="Arial" charset="0"/>
            </a:endParaRPr>
          </a:p>
          <a:p>
            <a:pPr algn="ctr">
              <a:defRPr/>
            </a:pPr>
            <a:endParaRPr lang="en-MY" sz="100" b="1" dirty="0">
              <a:solidFill>
                <a:prstClr val="black"/>
              </a:solidFill>
              <a:effectLst>
                <a:outerShdw blurRad="38100" dist="38100" dir="2700000" algn="tl">
                  <a:srgbClr val="000000">
                    <a:alpha val="43137"/>
                  </a:srgbClr>
                </a:outerShdw>
              </a:effectLst>
              <a:cs typeface="Arial" charset="0"/>
            </a:endParaRPr>
          </a:p>
          <a:p>
            <a:pPr algn="ctr">
              <a:defRPr/>
            </a:pPr>
            <a:r>
              <a:rPr lang="en-MY" sz="2400"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TAJUK</a:t>
            </a:r>
            <a:r>
              <a:rPr lang="en-MY" sz="24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 </a:t>
            </a:r>
            <a:r>
              <a:rPr lang="en-US" sz="24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ANUGERAH RAMADHAN</a:t>
            </a:r>
          </a:p>
          <a:p>
            <a:pPr algn="just">
              <a:defRPr/>
            </a:pPr>
            <a:endParaRPr lang="en-US" sz="1000" b="1" dirty="0">
              <a:solidFill>
                <a:prstClr val="black"/>
              </a:solidFill>
              <a:effectLst>
                <a:glow rad="101600">
                  <a:prstClr val="white">
                    <a:alpha val="60000"/>
                  </a:prstClr>
                </a:glow>
                <a:outerShdw blurRad="38100" dist="38100" dir="2700000" algn="tl">
                  <a:srgbClr val="000000">
                    <a:alpha val="43137"/>
                  </a:srgbClr>
                </a:outerShdw>
              </a:effectLst>
              <a:cs typeface="Arial" charset="0"/>
            </a:endParaRPr>
          </a:p>
          <a:p>
            <a:pPr algn="just">
              <a:defRPr/>
            </a:pPr>
            <a:r>
              <a:rPr lang="sv-SE" sz="2200" b="1" dirty="0">
                <a:solidFill>
                  <a:prstClr val="black"/>
                </a:solidFill>
                <a:effectLst>
                  <a:glow rad="101600">
                    <a:prstClr val="white">
                      <a:alpha val="60000"/>
                    </a:prstClr>
                  </a:glow>
                </a:effectLst>
                <a:cs typeface="Arial" charset="0"/>
              </a:rPr>
              <a:t>1</a:t>
            </a:r>
            <a:r>
              <a:rPr lang="sv-SE" sz="2200" b="1" dirty="0" smtClean="0">
                <a:solidFill>
                  <a:prstClr val="black"/>
                </a:solidFill>
                <a:effectLst>
                  <a:glow rad="101600">
                    <a:prstClr val="white">
                      <a:alpha val="60000"/>
                    </a:prstClr>
                  </a:glow>
                </a:effectLst>
                <a:cs typeface="Arial" charset="0"/>
              </a:rPr>
              <a:t>. SETIAP </a:t>
            </a:r>
            <a:r>
              <a:rPr lang="sv-SE" sz="2200" b="1" dirty="0">
                <a:solidFill>
                  <a:prstClr val="black"/>
                </a:solidFill>
                <a:effectLst>
                  <a:glow rad="101600">
                    <a:prstClr val="white">
                      <a:alpha val="60000"/>
                    </a:prstClr>
                  </a:glow>
                </a:effectLst>
                <a:cs typeface="Arial" charset="0"/>
              </a:rPr>
              <a:t>DETIK RAMADHAN SANGAT ISTIMEWA DENGAN JAMINAN BERBAGAI GANJARAN DAN KURNIA</a:t>
            </a:r>
            <a:r>
              <a:rPr lang="sv-SE" sz="2200" b="1" dirty="0" smtClean="0">
                <a:solidFill>
                  <a:prstClr val="black"/>
                </a:solidFill>
                <a:effectLst>
                  <a:glow rad="101600">
                    <a:prstClr val="white">
                      <a:alpha val="60000"/>
                    </a:prstClr>
                  </a:glow>
                </a:effectLst>
                <a:cs typeface="Arial" charset="0"/>
              </a:rPr>
              <a:t>. INI </a:t>
            </a:r>
            <a:r>
              <a:rPr lang="sv-SE" sz="2200" b="1" dirty="0">
                <a:solidFill>
                  <a:prstClr val="black"/>
                </a:solidFill>
                <a:effectLst>
                  <a:glow rad="101600">
                    <a:prstClr val="white">
                      <a:alpha val="60000"/>
                    </a:prstClr>
                  </a:glow>
                </a:effectLst>
                <a:cs typeface="Arial" charset="0"/>
              </a:rPr>
              <a:t>MENYEBABKAN RAMADHAN SANGAT DIRINDUI DAN DISAMBUT DENGAN PENUH SYUKUR</a:t>
            </a:r>
            <a:r>
              <a:rPr lang="sv-SE" sz="2200" b="1" dirty="0" smtClean="0">
                <a:solidFill>
                  <a:prstClr val="black"/>
                </a:solidFill>
                <a:effectLst>
                  <a:glow rad="101600">
                    <a:prstClr val="white">
                      <a:alpha val="60000"/>
                    </a:prstClr>
                  </a:glow>
                </a:effectLst>
                <a:cs typeface="Arial" charset="0"/>
              </a:rPr>
              <a:t>.</a:t>
            </a:r>
          </a:p>
          <a:p>
            <a:pPr algn="just">
              <a:defRPr/>
            </a:pPr>
            <a:endParaRPr lang="sv-SE" sz="1000" b="1" dirty="0" smtClean="0">
              <a:solidFill>
                <a:prstClr val="black"/>
              </a:solidFill>
              <a:effectLst>
                <a:glow rad="101600">
                  <a:prstClr val="white">
                    <a:alpha val="60000"/>
                  </a:prstClr>
                </a:glow>
              </a:effectLst>
              <a:cs typeface="Arial" charset="0"/>
            </a:endParaRPr>
          </a:p>
          <a:p>
            <a:pPr algn="just">
              <a:defRPr/>
            </a:pPr>
            <a:r>
              <a:rPr lang="sv-SE" sz="2200" b="1" dirty="0" smtClean="0">
                <a:solidFill>
                  <a:prstClr val="black"/>
                </a:solidFill>
                <a:effectLst>
                  <a:glow rad="101600">
                    <a:prstClr val="white">
                      <a:alpha val="60000"/>
                    </a:prstClr>
                  </a:glow>
                </a:effectLst>
                <a:cs typeface="Arial" charset="0"/>
              </a:rPr>
              <a:t>2. TERAS </a:t>
            </a:r>
            <a:r>
              <a:rPr lang="sv-SE" sz="2200" b="1" dirty="0">
                <a:solidFill>
                  <a:prstClr val="black"/>
                </a:solidFill>
                <a:effectLst>
                  <a:glow rad="101600">
                    <a:prstClr val="white">
                      <a:alpha val="60000"/>
                    </a:prstClr>
                  </a:glow>
                </a:effectLst>
                <a:cs typeface="Arial" charset="0"/>
              </a:rPr>
              <a:t>RAMADHAN IALAH </a:t>
            </a:r>
            <a:r>
              <a:rPr lang="sv-SE" sz="2200" b="1" dirty="0" smtClean="0">
                <a:solidFill>
                  <a:prstClr val="black"/>
                </a:solidFill>
                <a:effectLst>
                  <a:glow rad="101600">
                    <a:prstClr val="white">
                      <a:alpha val="60000"/>
                    </a:prstClr>
                  </a:glow>
                </a:effectLst>
                <a:cs typeface="Arial" charset="0"/>
              </a:rPr>
              <a:t>PUASA, </a:t>
            </a:r>
            <a:r>
              <a:rPr lang="sv-SE" sz="2200" b="1" dirty="0">
                <a:solidFill>
                  <a:prstClr val="black"/>
                </a:solidFill>
                <a:effectLst>
                  <a:glow rad="101600">
                    <a:prstClr val="white">
                      <a:alpha val="60000"/>
                    </a:prstClr>
                  </a:glow>
                </a:effectLst>
                <a:cs typeface="Arial" charset="0"/>
              </a:rPr>
              <a:t>RUKUN ISLAM KE TIGA</a:t>
            </a:r>
            <a:r>
              <a:rPr lang="sv-SE" sz="2200" b="1" dirty="0" smtClean="0">
                <a:solidFill>
                  <a:prstClr val="black"/>
                </a:solidFill>
                <a:effectLst>
                  <a:glow rad="101600">
                    <a:prstClr val="white">
                      <a:alpha val="60000"/>
                    </a:prstClr>
                  </a:glow>
                </a:effectLst>
                <a:cs typeface="Arial" charset="0"/>
              </a:rPr>
              <a:t>. PENGISIANNYA </a:t>
            </a:r>
            <a:r>
              <a:rPr lang="sv-SE" sz="2200" b="1" dirty="0">
                <a:solidFill>
                  <a:prstClr val="black"/>
                </a:solidFill>
                <a:effectLst>
                  <a:glow rad="101600">
                    <a:prstClr val="white">
                      <a:alpha val="60000"/>
                    </a:prstClr>
                  </a:glow>
                </a:effectLst>
                <a:cs typeface="Arial" charset="0"/>
              </a:rPr>
              <a:t>DENGAN IBADAT PUASA DAN LAIN-LAIN MENJADIKAN </a:t>
            </a:r>
            <a:r>
              <a:rPr lang="sv-SE" sz="2200" b="1" dirty="0" smtClean="0">
                <a:solidFill>
                  <a:prstClr val="black"/>
                </a:solidFill>
                <a:effectLst>
                  <a:glow rad="101600">
                    <a:prstClr val="white">
                      <a:alpha val="60000"/>
                    </a:prstClr>
                  </a:glow>
                </a:effectLst>
                <a:cs typeface="Arial" charset="0"/>
              </a:rPr>
              <a:t>SESEORANG </a:t>
            </a:r>
            <a:r>
              <a:rPr lang="sv-SE" sz="2200" b="1" dirty="0">
                <a:solidFill>
                  <a:prstClr val="black"/>
                </a:solidFill>
                <a:effectLst>
                  <a:glow rad="101600">
                    <a:prstClr val="white">
                      <a:alpha val="60000"/>
                    </a:prstClr>
                  </a:glow>
                </a:effectLst>
                <a:cs typeface="Arial" charset="0"/>
              </a:rPr>
              <a:t>ITU LEBIH DEKAT DENGAN </a:t>
            </a:r>
            <a:r>
              <a:rPr lang="sv-SE" sz="2200" b="1" dirty="0" smtClean="0">
                <a:solidFill>
                  <a:prstClr val="black"/>
                </a:solidFill>
                <a:effectLst>
                  <a:glow rad="101600">
                    <a:prstClr val="white">
                      <a:alpha val="60000"/>
                    </a:prstClr>
                  </a:glow>
                </a:effectLst>
                <a:cs typeface="Arial" charset="0"/>
              </a:rPr>
              <a:t>ALLAH, </a:t>
            </a:r>
            <a:r>
              <a:rPr lang="sv-SE" sz="2200" b="1" dirty="0">
                <a:solidFill>
                  <a:prstClr val="black"/>
                </a:solidFill>
                <a:effectLst>
                  <a:glow rad="101600">
                    <a:prstClr val="white">
                      <a:alpha val="60000"/>
                    </a:prstClr>
                  </a:glow>
                </a:effectLst>
                <a:cs typeface="Arial" charset="0"/>
              </a:rPr>
              <a:t>LEBIH SYAHDU DAN LEBIH BERMORAL TINGGI</a:t>
            </a:r>
            <a:r>
              <a:rPr lang="sv-SE" sz="2200" b="1" dirty="0" smtClean="0">
                <a:solidFill>
                  <a:prstClr val="black"/>
                </a:solidFill>
                <a:effectLst>
                  <a:glow rad="101600">
                    <a:prstClr val="white">
                      <a:alpha val="60000"/>
                    </a:prstClr>
                  </a:glow>
                </a:effectLst>
                <a:cs typeface="Arial" charset="0"/>
              </a:rPr>
              <a:t>.</a:t>
            </a:r>
          </a:p>
          <a:p>
            <a:pPr algn="just">
              <a:defRPr/>
            </a:pPr>
            <a:endParaRPr lang="sv-SE" sz="1000" b="1" dirty="0" smtClean="0">
              <a:solidFill>
                <a:prstClr val="black"/>
              </a:solidFill>
              <a:effectLst>
                <a:glow rad="101600">
                  <a:prstClr val="white">
                    <a:alpha val="60000"/>
                  </a:prstClr>
                </a:glow>
              </a:effectLst>
              <a:cs typeface="Arial" charset="0"/>
            </a:endParaRPr>
          </a:p>
          <a:p>
            <a:pPr algn="just">
              <a:defRPr/>
            </a:pPr>
            <a:r>
              <a:rPr lang="sv-SE" sz="2200" b="1" dirty="0" smtClean="0">
                <a:solidFill>
                  <a:prstClr val="black"/>
                </a:solidFill>
                <a:effectLst>
                  <a:glow rad="101600">
                    <a:prstClr val="white">
                      <a:alpha val="60000"/>
                    </a:prstClr>
                  </a:glow>
                </a:effectLst>
                <a:cs typeface="Arial" charset="0"/>
              </a:rPr>
              <a:t>3. RAMADHAN </a:t>
            </a:r>
            <a:r>
              <a:rPr lang="sv-SE" sz="2200" b="1" dirty="0">
                <a:solidFill>
                  <a:prstClr val="black"/>
                </a:solidFill>
                <a:effectLst>
                  <a:glow rad="101600">
                    <a:prstClr val="white">
                      <a:alpha val="60000"/>
                    </a:prstClr>
                  </a:glow>
                </a:effectLst>
                <a:cs typeface="Arial" charset="0"/>
              </a:rPr>
              <a:t>BULAN MENYATUKAN HATI  DAN HALA TUJU MUSLIM DENGAN BERJAMAAH SOLAT </a:t>
            </a:r>
            <a:r>
              <a:rPr lang="sv-SE" sz="2200" b="1" dirty="0" smtClean="0">
                <a:solidFill>
                  <a:prstClr val="black"/>
                </a:solidFill>
                <a:effectLst>
                  <a:glow rad="101600">
                    <a:prstClr val="white">
                      <a:alpha val="60000"/>
                    </a:prstClr>
                  </a:glow>
                </a:effectLst>
                <a:cs typeface="Arial" charset="0"/>
              </a:rPr>
              <a:t>TARAWIH, </a:t>
            </a:r>
            <a:r>
              <a:rPr lang="sv-SE" sz="2200" b="1" dirty="0">
                <a:solidFill>
                  <a:prstClr val="black"/>
                </a:solidFill>
                <a:effectLst>
                  <a:glow rad="101600">
                    <a:prstClr val="white">
                      <a:alpha val="60000"/>
                    </a:prstClr>
                  </a:glow>
                </a:effectLst>
                <a:cs typeface="Arial" charset="0"/>
              </a:rPr>
              <a:t>JAMUAN </a:t>
            </a:r>
            <a:r>
              <a:rPr lang="sv-SE" sz="2200" b="1" dirty="0" smtClean="0">
                <a:solidFill>
                  <a:prstClr val="black"/>
                </a:solidFill>
                <a:effectLst>
                  <a:glow rad="101600">
                    <a:prstClr val="white">
                      <a:alpha val="60000"/>
                    </a:prstClr>
                  </a:glow>
                </a:effectLst>
                <a:cs typeface="Arial" charset="0"/>
              </a:rPr>
              <a:t>BERBUKA,  </a:t>
            </a:r>
            <a:r>
              <a:rPr lang="sv-SE" sz="2200" b="1" dirty="0">
                <a:solidFill>
                  <a:prstClr val="black"/>
                </a:solidFill>
                <a:effectLst>
                  <a:glow rad="101600">
                    <a:prstClr val="white">
                      <a:alpha val="60000"/>
                    </a:prstClr>
                  </a:glow>
                </a:effectLst>
                <a:cs typeface="Arial" charset="0"/>
              </a:rPr>
              <a:t>BERTADARUS DAN BERTAQORRUB KEPADA ALLAH</a:t>
            </a:r>
            <a:r>
              <a:rPr lang="sv-SE" sz="2200" b="1" dirty="0" smtClean="0">
                <a:solidFill>
                  <a:prstClr val="black"/>
                </a:solidFill>
                <a:effectLst>
                  <a:glow rad="101600">
                    <a:prstClr val="white">
                      <a:alpha val="60000"/>
                    </a:prstClr>
                  </a:glow>
                </a:effectLst>
                <a:cs typeface="Arial" charset="0"/>
              </a:rPr>
              <a:t>.</a:t>
            </a:r>
          </a:p>
          <a:p>
            <a:pPr algn="just">
              <a:defRPr/>
            </a:pPr>
            <a:endParaRPr lang="sv-SE" sz="1000" b="1" dirty="0" smtClean="0">
              <a:solidFill>
                <a:prstClr val="black"/>
              </a:solidFill>
              <a:effectLst>
                <a:glow rad="101600">
                  <a:prstClr val="white">
                    <a:alpha val="60000"/>
                  </a:prstClr>
                </a:glow>
              </a:effectLst>
              <a:cs typeface="Arial" charset="0"/>
            </a:endParaRPr>
          </a:p>
          <a:p>
            <a:pPr algn="just">
              <a:defRPr/>
            </a:pPr>
            <a:r>
              <a:rPr lang="sv-SE" sz="2200" b="1" dirty="0" smtClean="0">
                <a:solidFill>
                  <a:prstClr val="black"/>
                </a:solidFill>
                <a:effectLst>
                  <a:glow rad="101600">
                    <a:prstClr val="white">
                      <a:alpha val="60000"/>
                    </a:prstClr>
                  </a:glow>
                </a:effectLst>
                <a:cs typeface="Arial" charset="0"/>
              </a:rPr>
              <a:t>4. MELENGKAPKAN </a:t>
            </a:r>
            <a:r>
              <a:rPr lang="sv-SE" sz="2200" b="1" dirty="0">
                <a:solidFill>
                  <a:prstClr val="black"/>
                </a:solidFill>
                <a:effectLst>
                  <a:glow rad="101600">
                    <a:prstClr val="white">
                      <a:alpha val="60000"/>
                    </a:prstClr>
                  </a:glow>
                </a:effectLst>
                <a:cs typeface="Arial" charset="0"/>
              </a:rPr>
              <a:t>BULAN RAMADHAN IALAH DENGAN MENUNAIKAN ZAKAT </a:t>
            </a:r>
            <a:r>
              <a:rPr lang="sv-SE" sz="2200" b="1" dirty="0" smtClean="0">
                <a:solidFill>
                  <a:prstClr val="black"/>
                </a:solidFill>
                <a:effectLst>
                  <a:glow rad="101600">
                    <a:prstClr val="white">
                      <a:alpha val="60000"/>
                    </a:prstClr>
                  </a:glow>
                </a:effectLst>
                <a:cs typeface="Arial" charset="0"/>
              </a:rPr>
              <a:t>FITRAH, </a:t>
            </a:r>
            <a:r>
              <a:rPr lang="sv-SE" sz="2200" b="1" dirty="0">
                <a:solidFill>
                  <a:prstClr val="black"/>
                </a:solidFill>
                <a:effectLst>
                  <a:glow rad="101600">
                    <a:prstClr val="white">
                      <a:alpha val="60000"/>
                    </a:prstClr>
                  </a:glow>
                </a:effectLst>
                <a:cs typeface="Arial" charset="0"/>
              </a:rPr>
              <a:t>MENEBALKAN SIFAT </a:t>
            </a:r>
            <a:r>
              <a:rPr lang="sv-SE" sz="2200" b="1" dirty="0" smtClean="0">
                <a:solidFill>
                  <a:prstClr val="black"/>
                </a:solidFill>
                <a:effectLst>
                  <a:glow rad="101600">
                    <a:prstClr val="white">
                      <a:alpha val="60000"/>
                    </a:prstClr>
                  </a:glow>
                </a:effectLst>
                <a:cs typeface="Arial" charset="0"/>
              </a:rPr>
              <a:t>DERMAWAN, </a:t>
            </a:r>
            <a:r>
              <a:rPr lang="sv-SE" sz="2200" b="1" dirty="0">
                <a:solidFill>
                  <a:prstClr val="black"/>
                </a:solidFill>
                <a:effectLst>
                  <a:glow rad="101600">
                    <a:prstClr val="white">
                      <a:alpha val="60000"/>
                    </a:prstClr>
                  </a:glow>
                </a:effectLst>
                <a:cs typeface="Arial" charset="0"/>
              </a:rPr>
              <a:t>PEMBERSIHAN DIRI DARIPADA DOSA TERUTAMA DOSA SESAMA KELUARGA DAN SAHABAT HANDAI DENGAN SALING MEMAAFI</a:t>
            </a:r>
            <a:r>
              <a:rPr lang="sv-SE" sz="2200" b="1" dirty="0" smtClean="0">
                <a:solidFill>
                  <a:prstClr val="black"/>
                </a:solidFill>
                <a:effectLst>
                  <a:glow rad="101600">
                    <a:prstClr val="white">
                      <a:alpha val="60000"/>
                    </a:prstClr>
                  </a:glow>
                </a:effectLst>
                <a:cs typeface="Arial" charset="0"/>
              </a:rPr>
              <a:t>. DENGAN ITU, </a:t>
            </a:r>
            <a:r>
              <a:rPr lang="sv-SE" sz="2200" b="1" dirty="0">
                <a:solidFill>
                  <a:prstClr val="black"/>
                </a:solidFill>
                <a:effectLst>
                  <a:glow rad="101600">
                    <a:prstClr val="white">
                      <a:alpha val="60000"/>
                    </a:prstClr>
                  </a:glow>
                </a:effectLst>
                <a:cs typeface="Arial" charset="0"/>
              </a:rPr>
              <a:t>DIHARAP TERBUKA PINTU RAHMAT DAN BERKAT</a:t>
            </a:r>
            <a:r>
              <a:rPr lang="sv-SE" sz="2200" b="1" dirty="0" smtClean="0">
                <a:solidFill>
                  <a:prstClr val="black"/>
                </a:solidFill>
                <a:effectLst>
                  <a:glow rad="101600">
                    <a:prstClr val="white">
                      <a:alpha val="60000"/>
                    </a:prstClr>
                  </a:glow>
                </a:effectLst>
                <a:cs typeface="Arial" charset="0"/>
              </a:rPr>
              <a:t>.</a:t>
            </a:r>
            <a:endParaRPr lang="sv-SE" sz="2200" b="1" dirty="0">
              <a:solidFill>
                <a:prstClr val="black"/>
              </a:solidFill>
              <a:effectLst>
                <a:glow rad="101600">
                  <a:prstClr val="white">
                    <a:alpha val="60000"/>
                  </a:prstClr>
                </a:glow>
              </a:effectLst>
              <a:cs typeface="Arial" charset="0"/>
            </a:endParaRPr>
          </a:p>
        </p:txBody>
      </p:sp>
    </p:spTree>
    <p:extLst>
      <p:ext uri="{BB962C8B-B14F-4D97-AF65-F5344CB8AC3E}">
        <p14:creationId xmlns:p14="http://schemas.microsoft.com/office/powerpoint/2010/main" val="2110799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5426" y="44624"/>
            <a:ext cx="7500990" cy="954107"/>
          </a:xfrm>
          <a:prstGeom prst="rect">
            <a:avLst/>
          </a:prstGeom>
          <a:noFill/>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715324"/>
            <a:ext cx="9144000" cy="1569660"/>
          </a:xfrm>
          <a:prstGeom prst="rect">
            <a:avLst/>
          </a:prstGeom>
          <a:solidFill>
            <a:schemeClr val="bg1">
              <a:alpha val="45000"/>
            </a:schemeClr>
          </a:solidFill>
        </p:spPr>
        <p:txBody>
          <a:bodyPr wrap="square">
            <a:spAutoFit/>
          </a:bodyPr>
          <a:lstStyle/>
          <a:p>
            <a:pPr lvl="0" algn="ctr" rtl="1" fontAlgn="base">
              <a:spcBef>
                <a:spcPct val="0"/>
              </a:spcBef>
              <a:spcAft>
                <a:spcPct val="0"/>
              </a:spcAft>
            </a:pP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هَذَا النَّبِيﱢ الْكَرِيْمِ سَيِّدِنَا مُحَمَّدٍ وَعَلَى آلِهِ وَصَحْبِهِ وَمَنْ تَبِعَهُمْ بِإِحْسَانٍ ِإلَى يَوْمِ الدِّيْنِ</a:t>
            </a:r>
            <a:endParaRPr lang="ar-EG" sz="48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3933056"/>
            <a:ext cx="9144000" cy="1815882"/>
          </a:xfrm>
          <a:prstGeom prst="rect">
            <a:avLst/>
          </a:prstGeom>
          <a:solidFill>
            <a:schemeClr val="tx1">
              <a:lumMod val="50000"/>
              <a:lumOff val="50000"/>
              <a:alpha val="61000"/>
            </a:scheme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baginda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70336" y="188640"/>
            <a:ext cx="6858048" cy="646331"/>
          </a:xfrm>
          <a:prstGeom prst="rect">
            <a:avLst/>
          </a:prstGeom>
          <a:noFill/>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6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Takwa</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6512" y="1715324"/>
            <a:ext cx="9217024" cy="1846659"/>
          </a:xfrm>
          <a:prstGeom prst="rect">
            <a:avLst/>
          </a:prstGeom>
          <a:solidFill>
            <a:schemeClr val="bg1">
              <a:alpha val="45000"/>
            </a:schemeClr>
          </a:solidFill>
        </p:spPr>
        <p:txBody>
          <a:bodyPr wrap="square">
            <a:spAutoFit/>
          </a:bodyPr>
          <a:lstStyle/>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اتَّقُوْا الله، أُوْصِيْكُمْ وَإِيَّايَ بِتَقْوَى اللهِ،</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فَقَدْ فَازَ الْمُتَّقُوْنَ</a:t>
            </a:r>
            <a:r>
              <a:rPr lang="ar-EG"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p>
        </p:txBody>
      </p:sp>
      <p:sp>
        <p:nvSpPr>
          <p:cNvPr id="5" name="TextBox 4"/>
          <p:cNvSpPr txBox="1"/>
          <p:nvPr/>
        </p:nvSpPr>
        <p:spPr>
          <a:xfrm>
            <a:off x="-36512" y="4091588"/>
            <a:ext cx="9217024" cy="1200329"/>
          </a:xfrm>
          <a:prstGeom prst="rect">
            <a:avLst/>
          </a:prstGeom>
          <a:solidFill>
            <a:schemeClr val="tx1">
              <a:lumMod val="50000"/>
              <a:lumOff val="50000"/>
              <a:alpha val="43000"/>
            </a:scheme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4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Bertakwalah saudara-saudara kepada Allah, sesungguhnya telah berjaya bagi orang-orang yang bertakwa</a:t>
            </a: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13644"/>
            <a:ext cx="9115830" cy="684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819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70336" y="188640"/>
            <a:ext cx="6858048" cy="646331"/>
          </a:xfrm>
          <a:prstGeom prst="rect">
            <a:avLst/>
          </a:prstGeom>
          <a:noFill/>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Pendahuluan</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3528" y="1700808"/>
            <a:ext cx="2376264" cy="79208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RAMADHAN </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ight Arrow 4"/>
          <p:cNvSpPr/>
          <p:nvPr/>
        </p:nvSpPr>
        <p:spPr>
          <a:xfrm>
            <a:off x="2843808" y="1844824"/>
            <a:ext cx="504056" cy="504056"/>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b="1">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5"/>
          <p:cNvSpPr/>
          <p:nvPr/>
        </p:nvSpPr>
        <p:spPr>
          <a:xfrm>
            <a:off x="3491880" y="1556792"/>
            <a:ext cx="5256584" cy="1152128"/>
          </a:xfrm>
          <a:prstGeom prst="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Bulan Yang Dianugerahkan Allah S.W.T. Dengan Limpah Rahmat Dan Barakah</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Down Arrow Callout 6"/>
          <p:cNvSpPr/>
          <p:nvPr/>
        </p:nvSpPr>
        <p:spPr>
          <a:xfrm>
            <a:off x="2325719" y="3212976"/>
            <a:ext cx="4320480" cy="864096"/>
          </a:xfrm>
          <a:prstGeom prst="downArrowCallout">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KEISTIMEWAAN</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8" name="Rectangle 7"/>
          <p:cNvSpPr/>
          <p:nvPr/>
        </p:nvSpPr>
        <p:spPr>
          <a:xfrm>
            <a:off x="548196" y="4354729"/>
            <a:ext cx="7992888" cy="137852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sv-SE" sz="2000" b="1" i="1" dirty="0" smtClean="0">
                <a:effectLst>
                  <a:glow rad="101600">
                    <a:schemeClr val="tx1">
                      <a:alpha val="60000"/>
                    </a:schemeClr>
                  </a:glow>
                  <a:outerShdw blurRad="38100" dist="38100" dir="2700000" algn="tl">
                    <a:srgbClr val="000000">
                      <a:alpha val="43137"/>
                    </a:srgbClr>
                  </a:outerShdw>
                </a:effectLst>
                <a:latin typeface="Arial Black" pitchFamily="34" charset="0"/>
              </a:rPr>
              <a:t>Menjadikan Rasulullah S.A.W, Para Sahabat Dan Orang-orang Mukmin Sentiasa Merindui Dan Menanti-nantikan Bulan Ramadhan.</a:t>
            </a:r>
            <a:endParaRPr lang="ms-MY" sz="2000" b="1" i="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27384"/>
            <a:ext cx="8568952" cy="1015663"/>
          </a:xfrm>
          <a:prstGeom prst="rect">
            <a:avLst/>
          </a:prstGeom>
          <a:noFill/>
        </p:spPr>
        <p:txBody>
          <a:bodyPr wrap="square">
            <a:spAutoFit/>
          </a:bodyPr>
          <a:lstStyle/>
          <a:p>
            <a:pPr algn="ctr" fontAlgn="auto">
              <a:spcBef>
                <a:spcPts val="0"/>
              </a:spcBef>
              <a:spcAft>
                <a:spcPts val="0"/>
              </a:spcAft>
              <a:defRPr/>
            </a:pPr>
            <a:r>
              <a:rPr lang="sv-SE"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 Allah </a:t>
            </a:r>
            <a:r>
              <a:rPr lang="sv-SE"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 dalam </a:t>
            </a:r>
          </a:p>
          <a:p>
            <a:pPr algn="ctr" fontAlgn="auto">
              <a:spcBef>
                <a:spcPts val="0"/>
              </a:spcBef>
              <a:spcAft>
                <a:spcPts val="0"/>
              </a:spcAft>
              <a:defRPr/>
            </a:pPr>
            <a:r>
              <a:rPr lang="sv-SE"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Al-Baqarah </a:t>
            </a:r>
            <a:r>
              <a:rPr lang="sv-SE"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 183</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1772816"/>
            <a:ext cx="9144000" cy="1754326"/>
          </a:xfrm>
          <a:prstGeom prst="rect">
            <a:avLst/>
          </a:prstGeom>
          <a:solidFill>
            <a:schemeClr val="bg1">
              <a:alpha val="43000"/>
            </a:schemeClr>
          </a:solid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يَا أَيُّهَا الَّذِينَ آمَنُوا كُتِبَ عَلَيْكُمُ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الصِّيَامُ</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كَمَا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كُتِبَ عَلَى الَّذِينَ مِن قَبْلِكُمْ لَعَلَّكُمْ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تَتَّقُونَ</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ar-EG" sz="4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235604"/>
            <a:ext cx="9144000" cy="1569660"/>
          </a:xfrm>
          <a:prstGeom prst="rect">
            <a:avLst/>
          </a:prstGeom>
          <a:solidFill>
            <a:schemeClr val="tx1">
              <a:lumMod val="50000"/>
              <a:lumOff val="50000"/>
              <a:alpha val="71000"/>
            </a:scheme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sv-SE" sz="2400" b="1"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“Wahai orang-orang yang beriman diwajibkan ke atas kamu berpuasa sebagaimana diwajibkan ke atas orang-orang yang terdahulu daripada kamu supaya kamu bertaqwa”.</a:t>
            </a:r>
            <a:endParaRPr lang="sv-SE" sz="2400" b="1"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 y="0"/>
            <a:ext cx="9115830" cy="68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txBox="1">
            <a:spLocks/>
          </p:cNvSpPr>
          <p:nvPr/>
        </p:nvSpPr>
        <p:spPr>
          <a:xfrm>
            <a:off x="457200" y="234806"/>
            <a:ext cx="8229600" cy="553998"/>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Abdullah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Ibn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Mas’ud</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r.a.</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Flowchart: Process 3"/>
          <p:cNvSpPr/>
          <p:nvPr/>
        </p:nvSpPr>
        <p:spPr>
          <a:xfrm>
            <a:off x="395536" y="1412776"/>
            <a:ext cx="8280920" cy="2016224"/>
          </a:xfrm>
          <a:prstGeom prst="flowChartProcess">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“KAMI </a:t>
            </a:r>
            <a:r>
              <a:rPr lang="ms-MY" sz="2200" b="1" dirty="0">
                <a:effectLst>
                  <a:glow rad="101600">
                    <a:schemeClr val="tx1">
                      <a:alpha val="60000"/>
                    </a:schemeClr>
                  </a:glow>
                  <a:outerShdw blurRad="38100" dist="38100" dir="2700000" algn="tl">
                    <a:srgbClr val="000000">
                      <a:alpha val="43137"/>
                    </a:srgbClr>
                  </a:outerShdw>
                </a:effectLst>
                <a:latin typeface="Arial Black" pitchFamily="34" charset="0"/>
              </a:rPr>
              <a:t>(PARA SAHABAT BAGINDA RASULULLAH S.A.W.) </a:t>
            </a:r>
            <a:r>
              <a:rPr lang="ms-MY" sz="2200" b="1" dirty="0" smtClean="0">
                <a:effectLst>
                  <a:glow rad="101600">
                    <a:schemeClr val="tx1">
                      <a:alpha val="60000"/>
                    </a:schemeClr>
                  </a:glow>
                  <a:outerShdw blurRad="38100" dist="38100" dir="2700000" algn="tl">
                    <a:srgbClr val="000000">
                      <a:alpha val="43137"/>
                    </a:srgbClr>
                  </a:outerShdw>
                </a:effectLst>
                <a:latin typeface="Arial Black" pitchFamily="34" charset="0"/>
              </a:rPr>
              <a:t>MENDENGAR SESUATU AYAT YANG DIMULAI DENGAN SERUAN KEPADA ORANG YANG BERIMAN, MAKA TERTUNGGULAH KAMI DENGAN PENUH KEINGINAN UNTUK MENJUNJUNG PERINTAH ALLAH S.W.T. KE ATAS KAMI.”</a:t>
            </a:r>
            <a:endParaRPr lang="ms-MY" sz="22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Pentagon 4"/>
          <p:cNvSpPr/>
          <p:nvPr/>
        </p:nvSpPr>
        <p:spPr>
          <a:xfrm>
            <a:off x="323528" y="4005064"/>
            <a:ext cx="3456384" cy="1656184"/>
          </a:xfrm>
          <a:prstGeom prst="homePlate">
            <a:avLst/>
          </a:prstGeom>
          <a:blipFill>
            <a:blip r:embed="rId3">
              <a:duotone>
                <a:prstClr val="black"/>
                <a:schemeClr val="accent1">
                  <a:tint val="45000"/>
                  <a:satMod val="400000"/>
                </a:schemeClr>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Seruan Perintah Kepada Orang-orang Yang Beriman </a:t>
            </a:r>
            <a:r>
              <a:rPr lang="ms-MY" sz="2000" b="1" dirty="0" smtClean="0">
                <a:solidFill>
                  <a:srgbClr val="FFFF00"/>
                </a:solidFill>
                <a:effectLst>
                  <a:glow rad="101600">
                    <a:schemeClr val="tx1">
                      <a:alpha val="60000"/>
                    </a:schemeClr>
                  </a:glow>
                  <a:outerShdw blurRad="38100" dist="38100" dir="2700000" algn="tl">
                    <a:srgbClr val="000000">
                      <a:alpha val="43137"/>
                    </a:srgbClr>
                  </a:outerShdw>
                </a:effectLst>
                <a:latin typeface="Arial Black" pitchFamily="34" charset="0"/>
              </a:rPr>
              <a:t>(menurut HAMKA)</a:t>
            </a:r>
            <a:endParaRPr lang="ms-MY" sz="2000" b="1" dirty="0">
              <a:solidFill>
                <a:srgbClr val="FFFF00"/>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5"/>
          <p:cNvSpPr/>
          <p:nvPr/>
        </p:nvSpPr>
        <p:spPr>
          <a:xfrm>
            <a:off x="3707904" y="3861048"/>
            <a:ext cx="4968552" cy="19697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ms-MY" sz="2000" b="1" dirty="0" smtClean="0">
                <a:effectLst>
                  <a:glow rad="101600">
                    <a:schemeClr val="tx1">
                      <a:alpha val="60000"/>
                    </a:schemeClr>
                  </a:glow>
                  <a:outerShdw blurRad="38100" dist="38100" dir="2700000" algn="tl">
                    <a:srgbClr val="000000">
                      <a:alpha val="43137"/>
                    </a:srgbClr>
                  </a:outerShdw>
                </a:effectLst>
                <a:latin typeface="Arial Black" pitchFamily="34" charset="0"/>
              </a:rPr>
              <a:t>SERUAN ATAS HUBUNGAN REDHA DAN KASIH YANG MEMPERTAUTKAN HUBUNGAN HAMBA DAN PENCIPTA</a:t>
            </a:r>
            <a:endParaRPr lang="ms-MY" sz="2000" b="1" dirty="0">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4122439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1719</Words>
  <Application>Microsoft Office PowerPoint</Application>
  <PresentationFormat>On-screen Show (4:3)</PresentationFormat>
  <Paragraphs>150</Paragraphs>
  <Slides>37</Slides>
  <Notes>0</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Office Theme</vt:lpstr>
      <vt:lpstr>2_Office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USER</cp:lastModifiedBy>
  <cp:revision>7</cp:revision>
  <dcterms:created xsi:type="dcterms:W3CDTF">2019-04-30T04:33:00Z</dcterms:created>
  <dcterms:modified xsi:type="dcterms:W3CDTF">2019-05-02T04:55:00Z</dcterms:modified>
</cp:coreProperties>
</file>